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3"/>
  </p:notesMasterIdLst>
  <p:sldIdLst>
    <p:sldId id="272" r:id="rId2"/>
    <p:sldId id="271" r:id="rId3"/>
    <p:sldId id="274" r:id="rId4"/>
    <p:sldId id="275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358" r:id="rId30"/>
    <p:sldId id="359" r:id="rId31"/>
    <p:sldId id="360" r:id="rId32"/>
    <p:sldId id="361" r:id="rId33"/>
    <p:sldId id="362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294" r:id="rId83"/>
    <p:sldId id="295" r:id="rId84"/>
    <p:sldId id="296" r:id="rId85"/>
    <p:sldId id="297" r:id="rId86"/>
    <p:sldId id="298" r:id="rId87"/>
    <p:sldId id="299" r:id="rId88"/>
    <p:sldId id="300" r:id="rId89"/>
    <p:sldId id="301" r:id="rId90"/>
    <p:sldId id="277" r:id="rId91"/>
    <p:sldId id="273" r:id="rId9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94"/>
      <p:bold r:id="rId95"/>
    </p:embeddedFont>
    <p:embeddedFont>
      <p:font typeface="나눔고딕" panose="020B0600000101010101" charset="-127"/>
      <p:regular r:id="rId96"/>
      <p:bold r:id="rId97"/>
    </p:embeddedFont>
    <p:embeddedFont>
      <p:font typeface="나눔바른고딕" panose="020B0603020101020101" pitchFamily="50" charset="-127"/>
      <p:regular r:id="rId98"/>
      <p:bold r:id="rId99"/>
    </p:embeddedFont>
    <p:embeddedFont>
      <p:font typeface="나눔손글씨 펜" panose="020B0600000101010101" charset="-127"/>
      <p:regular r:id="rId10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2" autoAdjust="0"/>
    <p:restoredTop sz="94660"/>
  </p:normalViewPr>
  <p:slideViewPr>
    <p:cSldViewPr>
      <p:cViewPr varScale="1">
        <p:scale>
          <a:sx n="103" d="100"/>
          <a:sy n="103" d="100"/>
        </p:scale>
        <p:origin x="45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01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818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7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660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125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45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446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80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4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4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59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177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232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4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70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261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6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E419-3DBD-4114-8239-FD00F4B4DADF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BE419-3DBD-4114-8239-FD00F4B4DADF}" type="datetimeFigureOut">
              <a:rPr lang="ko-KR" altLang="en-US" smtClean="0"/>
              <a:pPr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67" r:id="rId3"/>
    <p:sldLayoutId id="2147483668" r:id="rId4"/>
    <p:sldLayoutId id="2147483669" r:id="rId5"/>
    <p:sldLayoutId id="2147483670" r:id="rId6"/>
    <p:sldLayoutId id="2147483665" r:id="rId7"/>
    <p:sldLayoutId id="2147483666" r:id="rId8"/>
    <p:sldLayoutId id="2147483660" r:id="rId9"/>
    <p:sldLayoutId id="2147483661" r:id="rId10"/>
    <p:sldLayoutId id="2147483663" r:id="rId11"/>
    <p:sldLayoutId id="2147483664" r:id="rId12"/>
    <p:sldLayoutId id="214748364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0.png"/><Relationship Id="rId7" Type="http://schemas.openxmlformats.org/officeDocument/2006/relationships/image" Target="../media/image5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0.png"/><Relationship Id="rId7" Type="http://schemas.openxmlformats.org/officeDocument/2006/relationships/image" Target="../media/image6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36.pn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11" Type="http://schemas.openxmlformats.org/officeDocument/2006/relationships/image" Target="../media/image6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11" Type="http://schemas.openxmlformats.org/officeDocument/2006/relationships/image" Target="../media/image68.png"/><Relationship Id="rId5" Type="http://schemas.openxmlformats.org/officeDocument/2006/relationships/image" Target="../media/image79.png"/><Relationship Id="rId10" Type="http://schemas.openxmlformats.org/officeDocument/2006/relationships/image" Target="../media/image76.png"/><Relationship Id="rId4" Type="http://schemas.openxmlformats.org/officeDocument/2006/relationships/image" Target="../media/image78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jpeg"/><Relationship Id="rId5" Type="http://schemas.openxmlformats.org/officeDocument/2006/relationships/image" Target="../media/image95.jpeg"/><Relationship Id="rId4" Type="http://schemas.openxmlformats.org/officeDocument/2006/relationships/image" Target="../media/image9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1.jpeg"/><Relationship Id="rId4" Type="http://schemas.openxmlformats.org/officeDocument/2006/relationships/image" Target="../media/image9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1.jpeg"/><Relationship Id="rId4" Type="http://schemas.openxmlformats.org/officeDocument/2006/relationships/image" Target="../media/image9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36.png"/><Relationship Id="rId4" Type="http://schemas.openxmlformats.org/officeDocument/2006/relationships/image" Target="../media/image102.png"/><Relationship Id="rId9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5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jpe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jpeg"/><Relationship Id="rId5" Type="http://schemas.openxmlformats.org/officeDocument/2006/relationships/image" Target="../media/image111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.jp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jpeg"/><Relationship Id="rId5" Type="http://schemas.openxmlformats.org/officeDocument/2006/relationships/image" Target="../media/image116.png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5" Type="http://schemas.openxmlformats.org/officeDocument/2006/relationships/image" Target="../media/image117.png"/><Relationship Id="rId4" Type="http://schemas.openxmlformats.org/officeDocument/2006/relationships/image" Target="../media/image10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6.png"/><Relationship Id="rId5" Type="http://schemas.openxmlformats.org/officeDocument/2006/relationships/image" Target="../media/image30.png"/><Relationship Id="rId4" Type="http://schemas.openxmlformats.org/officeDocument/2006/relationships/image" Target="../media/image125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png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6.png"/><Relationship Id="rId4" Type="http://schemas.openxmlformats.org/officeDocument/2006/relationships/image" Target="../media/image14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9.png"/><Relationship Id="rId4" Type="http://schemas.openxmlformats.org/officeDocument/2006/relationships/image" Target="../media/image15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9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6.png"/><Relationship Id="rId5" Type="http://schemas.openxmlformats.org/officeDocument/2006/relationships/image" Target="../media/image44.png"/><Relationship Id="rId4" Type="http://schemas.openxmlformats.org/officeDocument/2006/relationships/image" Target="../media/image16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1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0.jpe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0638" y="4725144"/>
            <a:ext cx="6192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라이즈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오브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킹덤즈</a:t>
            </a: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내정 시스템 분석 기획서</a:t>
            </a: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51" y="1124744"/>
            <a:ext cx="6144682" cy="345638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TextBox 3"/>
          <p:cNvSpPr txBox="1"/>
          <p:nvPr/>
        </p:nvSpPr>
        <p:spPr>
          <a:xfrm>
            <a:off x="6804248" y="5657899"/>
            <a:ext cx="1776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</a:rPr>
              <a:t>조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ko-KR" altLang="en-US" sz="1200" dirty="0" smtClean="0">
                <a:solidFill>
                  <a:schemeClr val="bg1"/>
                </a:solidFill>
              </a:rPr>
              <a:t>권민수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석재호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장유민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이재아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김재관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40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10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9612" y="4069171"/>
          <a:ext cx="6984776" cy="187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196"/>
                <a:gridCol w="5220580"/>
              </a:tblGrid>
              <a:tr h="2882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95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en-US" altLang="ko-KR" sz="12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필요자원이 부족하면 자원 보충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여부를 묻는 팝업이 등장한다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자원 보충 팝업에서는 여부를 묻는 문구와 부족한 자원의 수량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추가 획득 버튼으로 구성된다</a:t>
                      </a: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95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en-US" altLang="ko-KR" sz="12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자원 보충 아이템을 소비하는 팝업을 띄운다</a:t>
                      </a:r>
                      <a:endParaRPr lang="en-US" altLang="ko-KR" sz="105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부족한 자원이 여러 종류일 경우 종류 개수 만큼 탭이 나타난다</a:t>
                      </a:r>
                      <a:endParaRPr lang="en-US" altLang="ko-KR" sz="105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아이템을 보유한 경우 사용할 수 있다</a:t>
                      </a:r>
                      <a:endParaRPr lang="en-US" altLang="ko-KR" sz="105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아이템이 없는 경우 보석을 소모하여 보충할 수 있다</a:t>
                      </a:r>
                      <a:endParaRPr lang="en-US" altLang="ko-KR" sz="105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8034" y="1533206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버튼 터치 </a:t>
            </a:r>
            <a:r>
              <a:rPr lang="en-US" altLang="ko-KR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부족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9" y="2284459"/>
            <a:ext cx="2327511" cy="146342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2" name="타원 31"/>
          <p:cNvSpPr/>
          <p:nvPr/>
        </p:nvSpPr>
        <p:spPr>
          <a:xfrm>
            <a:off x="2429272" y="3345114"/>
            <a:ext cx="640535" cy="24796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6"/>
            <a:endCxn id="14" idx="1"/>
          </p:cNvCxnSpPr>
          <p:nvPr/>
        </p:nvCxnSpPr>
        <p:spPr>
          <a:xfrm flipV="1">
            <a:off x="3069807" y="3040322"/>
            <a:ext cx="358618" cy="428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580" y="4456825"/>
            <a:ext cx="786267" cy="2470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425" y="2284459"/>
            <a:ext cx="2191508" cy="15117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874" y="2284459"/>
            <a:ext cx="2569858" cy="15117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4" name="타원 33"/>
          <p:cNvSpPr/>
          <p:nvPr/>
        </p:nvSpPr>
        <p:spPr>
          <a:xfrm>
            <a:off x="4203911" y="3359819"/>
            <a:ext cx="640535" cy="24796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6"/>
            <a:endCxn id="22" idx="1"/>
          </p:cNvCxnSpPr>
          <p:nvPr/>
        </p:nvCxnSpPr>
        <p:spPr>
          <a:xfrm flipV="1">
            <a:off x="4844446" y="3040322"/>
            <a:ext cx="1123428" cy="443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2286" y="5262589"/>
            <a:ext cx="782561" cy="2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11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9612" y="4332065"/>
          <a:ext cx="6984776" cy="139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196"/>
                <a:gridCol w="5220580"/>
              </a:tblGrid>
              <a:tr h="1644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1647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en-US" altLang="ko-KR" sz="18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보석 소모에 대한 주의 팝업이 뜬다</a:t>
                      </a:r>
                      <a:endParaRPr lang="en-US" altLang="ko-KR" sz="105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확인</a:t>
                      </a:r>
                      <a:r>
                        <a:rPr lang="ko-KR" altLang="en-US" sz="105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버튼을 터치 시 보석이 소모되고 업그레이드가 즉시 완료된다</a:t>
                      </a:r>
                      <a:endParaRPr lang="en-US" altLang="ko-KR" sz="105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모든 창이 닫히고 건물은 </a:t>
                      </a:r>
                      <a:r>
                        <a:rPr lang="ko-KR" altLang="en-US" sz="105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레벨업이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된 상태로 변경된다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아니오 버튼을 터치 시 업그레이드 창으로 돌아간다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8034" y="153320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즉시 업그레이드 버튼 터치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368679"/>
            <a:ext cx="2371281" cy="164439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2" name="타원 31"/>
          <p:cNvSpPr/>
          <p:nvPr/>
        </p:nvSpPr>
        <p:spPr>
          <a:xfrm>
            <a:off x="2192822" y="3585168"/>
            <a:ext cx="640535" cy="2092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6"/>
          </p:cNvCxnSpPr>
          <p:nvPr/>
        </p:nvCxnSpPr>
        <p:spPr>
          <a:xfrm flipV="1">
            <a:off x="2833357" y="3190875"/>
            <a:ext cx="873048" cy="4989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723" y="4755850"/>
            <a:ext cx="1041846" cy="33034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405" y="2368678"/>
            <a:ext cx="2294149" cy="166634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42" y="2368678"/>
            <a:ext cx="2360798" cy="166634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7" name="타원 56"/>
          <p:cNvSpPr/>
          <p:nvPr/>
        </p:nvSpPr>
        <p:spPr>
          <a:xfrm>
            <a:off x="7203072" y="3091310"/>
            <a:ext cx="422434" cy="6134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4077390" y="3600106"/>
            <a:ext cx="640535" cy="2092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>
            <a:stCxn id="58" idx="6"/>
            <a:endCxn id="56" idx="1"/>
          </p:cNvCxnSpPr>
          <p:nvPr/>
        </p:nvCxnSpPr>
        <p:spPr>
          <a:xfrm flipV="1">
            <a:off x="4717925" y="3201853"/>
            <a:ext cx="1453717" cy="502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1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12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9612" y="4332065"/>
          <a:ext cx="6984776" cy="139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196"/>
                <a:gridCol w="5220580"/>
              </a:tblGrid>
              <a:tr h="1644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1647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en-US" altLang="ko-KR" sz="18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보석이 부족한 경우 보석 부족 팝업이 뜬다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팝업의 구매버튼 터치 시 보석 구매 과정을 진행하게 된다</a:t>
                      </a: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8034" y="1533206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즉시 업그레이드 버튼 터치 </a:t>
            </a:r>
            <a:r>
              <a:rPr lang="en-US" altLang="ko-KR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부족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368679"/>
            <a:ext cx="2371281" cy="164439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2" name="타원 31"/>
          <p:cNvSpPr/>
          <p:nvPr/>
        </p:nvSpPr>
        <p:spPr>
          <a:xfrm>
            <a:off x="2192822" y="3585168"/>
            <a:ext cx="640535" cy="2092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6"/>
            <a:endCxn id="50" idx="1"/>
          </p:cNvCxnSpPr>
          <p:nvPr/>
        </p:nvCxnSpPr>
        <p:spPr>
          <a:xfrm flipV="1">
            <a:off x="2833357" y="3190875"/>
            <a:ext cx="1575332" cy="4989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27" y="4754843"/>
            <a:ext cx="1041846" cy="33034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689" y="2368679"/>
            <a:ext cx="2827607" cy="164439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539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0315" y="2044155"/>
            <a:ext cx="66425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내정의 중심이 되는 건물로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건설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자원수집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기술연구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발전 등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세력의 전반적인 전투력 상승 요소에 중추적인 역할을 하는 건물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시청의 레벨에 따라 다양한 기능을 제공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부대 인원 수 증가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 가능한 건물의 해금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건축 가능한 건물 숫자 해금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전투력 증가 등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레벨별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부가 기능을 별도의 팝업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제공함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스킨 구입을 통해 시청 건물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명판 꾸미기 기능을 제공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세력에 적용중인 경제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군사 </a:t>
            </a:r>
            <a:r>
              <a:rPr lang="ko-KR" altLang="en-US" sz="140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버프의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종류와 수치에 대한 내용을 제공함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건물의 정의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13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7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건물의 기본 설명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14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441798"/>
              </p:ext>
            </p:extLst>
          </p:nvPr>
        </p:nvGraphicFramePr>
        <p:xfrm>
          <a:off x="971600" y="4028030"/>
          <a:ext cx="7344817" cy="206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94"/>
                <a:gridCol w="1295054"/>
                <a:gridCol w="936104"/>
                <a:gridCol w="936104"/>
                <a:gridCol w="1080120"/>
                <a:gridCol w="2160241"/>
              </a:tblGrid>
              <a:tr h="487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아이콘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생산 자원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 사항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 건설 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가능 레벨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 사항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없음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없음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없음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게임 시작부터 존재하는 기본 건물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철거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 건축이 불가능하며 레벨 업그레이드만 가능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 업 시 세력의 병력 및 건축 한도를 증가시킴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 레벨 도달 시 다음 시대로 업그레이드가 가능하며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건물의 디자인이 일부 변경됨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26200" r="53937" b="20601"/>
          <a:stretch/>
        </p:blipFill>
        <p:spPr>
          <a:xfrm>
            <a:off x="1979712" y="4581128"/>
            <a:ext cx="1152128" cy="11521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27600" r="35037" b="19201"/>
          <a:stretch/>
        </p:blipFill>
        <p:spPr>
          <a:xfrm>
            <a:off x="3414187" y="1990083"/>
            <a:ext cx="231562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5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시청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</a:t>
            </a:r>
            <a:endParaRPr lang="en-US" altLang="ko-KR" sz="16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15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187624" y="3429000"/>
          <a:ext cx="6696744" cy="245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4176464"/>
              </a:tblGrid>
              <a:tr h="43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애니메이션 상태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터치 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0257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해당 </a:t>
                      </a:r>
                      <a:r>
                        <a:rPr 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</a:t>
                      </a:r>
                      <a:r>
                        <a:rPr lang="ko-KR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기본 </a:t>
                      </a:r>
                      <a:r>
                        <a:rPr 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애니메이션</a:t>
                      </a:r>
                      <a:r>
                        <a:rPr lang="en-US" alt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재생</a:t>
                      </a:r>
                      <a:endParaRPr lang="en-US" altLang="ko-KR" sz="14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공통</a:t>
                      </a:r>
                      <a:r>
                        <a:rPr lang="en-US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UI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 호출되어 아래쪽에 버튼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네</a:t>
                      </a:r>
                      <a:r>
                        <a:rPr 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개와 위쪽에 건물 명칭</a:t>
                      </a:r>
                      <a:r>
                        <a:rPr lang="en-US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레벨이 표기된다</a:t>
                      </a:r>
                      <a:r>
                        <a:rPr lang="en-US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가장 왼쪽 버튼 선택 시 건물 정보 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 노출된다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두번째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버튼 선택 시 건물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명패 꾸미기 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 노출된다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세번째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버튼 선택 시 업그레이드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UI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 노출된다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네번째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버튼 선택 시 세력 전체에 적용되는 </a:t>
                      </a:r>
                      <a:r>
                        <a:rPr lang="ko-KR" altLang="en-US" sz="1000" kern="100" baseline="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버프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목록이 노출된다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88233" y="154680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상태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27600" r="35037" b="19201"/>
          <a:stretch/>
        </p:blipFill>
        <p:spPr>
          <a:xfrm>
            <a:off x="4437221" y="4221088"/>
            <a:ext cx="975819" cy="7889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27600" r="35037" b="19201"/>
          <a:stretch/>
        </p:blipFill>
        <p:spPr>
          <a:xfrm>
            <a:off x="3730959" y="1969707"/>
            <a:ext cx="1682082" cy="13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60" y="22837"/>
            <a:ext cx="9144000" cy="6858000"/>
          </a:xfrm>
          <a:prstGeom prst="rect">
            <a:avLst/>
          </a:prstGeom>
          <a:noFill/>
        </p:spPr>
      </p:pic>
      <p:cxnSp>
        <p:nvCxnSpPr>
          <p:cNvPr id="18" name="직선 연결선 17"/>
          <p:cNvCxnSpPr>
            <a:stCxn id="6" idx="3"/>
            <a:endCxn id="7" idx="1"/>
          </p:cNvCxnSpPr>
          <p:nvPr/>
        </p:nvCxnSpPr>
        <p:spPr>
          <a:xfrm flipV="1">
            <a:off x="2614587" y="2325420"/>
            <a:ext cx="825348" cy="1465403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6" idx="3"/>
            <a:endCxn id="55" idx="1"/>
          </p:cNvCxnSpPr>
          <p:nvPr/>
        </p:nvCxnSpPr>
        <p:spPr>
          <a:xfrm>
            <a:off x="2614587" y="3790823"/>
            <a:ext cx="889972" cy="150568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7" idx="3"/>
            <a:endCxn id="28" idx="1"/>
          </p:cNvCxnSpPr>
          <p:nvPr/>
        </p:nvCxnSpPr>
        <p:spPr>
          <a:xfrm>
            <a:off x="4592460" y="2325420"/>
            <a:ext cx="426269" cy="3524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1600" y="1568019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en-US" altLang="ko-KR" sz="30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</a:t>
            </a:r>
          </a:p>
        </p:txBody>
      </p:sp>
      <p:cxnSp>
        <p:nvCxnSpPr>
          <p:cNvPr id="59" name="직선 연결선 58"/>
          <p:cNvCxnSpPr>
            <a:stCxn id="6" idx="3"/>
            <a:endCxn id="9" idx="1"/>
          </p:cNvCxnSpPr>
          <p:nvPr/>
        </p:nvCxnSpPr>
        <p:spPr>
          <a:xfrm flipV="1">
            <a:off x="2614587" y="3298337"/>
            <a:ext cx="852539" cy="49248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포스트잇_0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966762" y="3247898"/>
            <a:ext cx="16478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162711" y="3491647"/>
            <a:ext cx="11497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건물</a:t>
            </a:r>
            <a:endParaRPr lang="en-US" altLang="ko-KR" b="1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5" name="직선 연결선 74"/>
          <p:cNvCxnSpPr>
            <a:stCxn id="9" idx="3"/>
            <a:endCxn id="39" idx="1"/>
          </p:cNvCxnSpPr>
          <p:nvPr/>
        </p:nvCxnSpPr>
        <p:spPr>
          <a:xfrm flipV="1">
            <a:off x="4619651" y="3293191"/>
            <a:ext cx="334397" cy="5146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28" idx="3"/>
            <a:endCxn id="16" idx="1"/>
          </p:cNvCxnSpPr>
          <p:nvPr/>
        </p:nvCxnSpPr>
        <p:spPr>
          <a:xfrm flipV="1">
            <a:off x="6001522" y="2324042"/>
            <a:ext cx="921932" cy="4902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포스트잇_0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439935" y="1944420"/>
            <a:ext cx="11525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포스트잇_0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467126" y="2917337"/>
            <a:ext cx="11525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512784" y="2079490"/>
            <a:ext cx="98279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버튼</a:t>
            </a:r>
            <a:endParaRPr lang="en-US" altLang="ko-KR" sz="14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 descr="포스트잇_05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046918" y="2149345"/>
            <a:ext cx="10287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5018729" y="2098111"/>
            <a:ext cx="982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창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 descr="포스트잇_05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4954048" y="3016126"/>
            <a:ext cx="1385466" cy="55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923454" y="2095442"/>
            <a:ext cx="16478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/>
          <p:cNvSpPr txBox="1"/>
          <p:nvPr/>
        </p:nvSpPr>
        <p:spPr>
          <a:xfrm>
            <a:off x="7704136" y="6357235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16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>
            <a:stCxn id="51" idx="3"/>
            <a:endCxn id="53" idx="1"/>
          </p:cNvCxnSpPr>
          <p:nvPr/>
        </p:nvCxnSpPr>
        <p:spPr>
          <a:xfrm flipV="1">
            <a:off x="4652316" y="4262584"/>
            <a:ext cx="334397" cy="5146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 descr="포스트잇_0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499791" y="3886730"/>
            <a:ext cx="11525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그림 52" descr="포스트잇_05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4986713" y="3985519"/>
            <a:ext cx="1385466" cy="554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직선 연결선 53"/>
          <p:cNvCxnSpPr>
            <a:stCxn id="55" idx="3"/>
            <a:endCxn id="56" idx="1"/>
          </p:cNvCxnSpPr>
          <p:nvPr/>
        </p:nvCxnSpPr>
        <p:spPr>
          <a:xfrm flipV="1">
            <a:off x="4657084" y="5291357"/>
            <a:ext cx="334397" cy="5146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 descr="포스트잇_0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504559" y="4915503"/>
            <a:ext cx="11525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그림 55" descr="포스트잇_05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4991481" y="5014292"/>
            <a:ext cx="1385466" cy="554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직선 연결선 56"/>
          <p:cNvCxnSpPr>
            <a:stCxn id="39" idx="3"/>
            <a:endCxn id="105" idx="1"/>
          </p:cNvCxnSpPr>
          <p:nvPr/>
        </p:nvCxnSpPr>
        <p:spPr>
          <a:xfrm>
            <a:off x="6339514" y="3293191"/>
            <a:ext cx="570726" cy="260902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910240" y="2777995"/>
            <a:ext cx="1647825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직선 연결선 66"/>
          <p:cNvCxnSpPr>
            <a:stCxn id="6" idx="3"/>
            <a:endCxn id="51" idx="1"/>
          </p:cNvCxnSpPr>
          <p:nvPr/>
        </p:nvCxnSpPr>
        <p:spPr>
          <a:xfrm>
            <a:off x="2614587" y="3790823"/>
            <a:ext cx="885204" cy="47690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524799" y="2880800"/>
            <a:ext cx="982793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꾸미기</a:t>
            </a:r>
            <a:endParaRPr lang="en-US" altLang="ko-KR" sz="14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</a:t>
            </a:r>
            <a:endParaRPr lang="en-US" altLang="ko-KR" sz="14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62423" y="3859306"/>
            <a:ext cx="982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r>
              <a:rPr lang="en-US" altLang="ko-KR" sz="14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4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</a:t>
            </a:r>
            <a:endParaRPr lang="en-US" altLang="ko-KR" sz="14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89207" y="4909791"/>
            <a:ext cx="982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2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버프</a:t>
            </a:r>
            <a:r>
              <a:rPr lang="ko-KR" altLang="en-US" sz="14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 버튼</a:t>
            </a:r>
            <a:endParaRPr lang="en-US" altLang="ko-KR" sz="14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135679" y="3014940"/>
            <a:ext cx="982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꾸미기 창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02348" y="3989654"/>
            <a:ext cx="145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창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925465" y="5001143"/>
            <a:ext cx="145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버프</a:t>
            </a: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 창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4" name="직선 연결선 83"/>
          <p:cNvCxnSpPr>
            <a:stCxn id="53" idx="3"/>
            <a:endCxn id="85" idx="1"/>
          </p:cNvCxnSpPr>
          <p:nvPr/>
        </p:nvCxnSpPr>
        <p:spPr>
          <a:xfrm>
            <a:off x="6372179" y="4262584"/>
            <a:ext cx="538063" cy="4146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910242" y="4038130"/>
            <a:ext cx="1647825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직선 연결선 89"/>
          <p:cNvCxnSpPr>
            <a:stCxn id="83" idx="3"/>
            <a:endCxn id="91" idx="1"/>
          </p:cNvCxnSpPr>
          <p:nvPr/>
        </p:nvCxnSpPr>
        <p:spPr>
          <a:xfrm flipV="1">
            <a:off x="6376619" y="5050523"/>
            <a:ext cx="533623" cy="181453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910242" y="4821923"/>
            <a:ext cx="1647825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직선 연결선 94"/>
          <p:cNvCxnSpPr>
            <a:stCxn id="83" idx="3"/>
            <a:endCxn id="96" idx="1"/>
          </p:cNvCxnSpPr>
          <p:nvPr/>
        </p:nvCxnSpPr>
        <p:spPr>
          <a:xfrm>
            <a:off x="6376619" y="5231976"/>
            <a:ext cx="533622" cy="311978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910241" y="5315354"/>
            <a:ext cx="16478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TextBox 100"/>
          <p:cNvSpPr txBox="1"/>
          <p:nvPr/>
        </p:nvSpPr>
        <p:spPr>
          <a:xfrm>
            <a:off x="6978558" y="4775556"/>
            <a:ext cx="145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</a:t>
            </a:r>
            <a:r>
              <a:rPr lang="ko-KR" altLang="en-US" sz="1600" spc="-2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버프</a:t>
            </a: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탭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978349" y="5286614"/>
            <a:ext cx="145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군사 </a:t>
            </a:r>
            <a:r>
              <a:rPr lang="ko-KR" altLang="en-US" sz="1600" spc="-2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버프</a:t>
            </a: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탭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5" name="그림 104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910240" y="3325493"/>
            <a:ext cx="1647825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직선 연결선 106"/>
          <p:cNvCxnSpPr>
            <a:stCxn id="39" idx="3"/>
            <a:endCxn id="58" idx="1"/>
          </p:cNvCxnSpPr>
          <p:nvPr/>
        </p:nvCxnSpPr>
        <p:spPr>
          <a:xfrm flipV="1">
            <a:off x="6339514" y="3006595"/>
            <a:ext cx="570726" cy="286596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67064" y="2740812"/>
            <a:ext cx="145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 스킨 탭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967064" y="3305037"/>
            <a:ext cx="145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명판 스킨 탭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956279" y="2044569"/>
            <a:ext cx="145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정보 창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946960" y="4005412"/>
            <a:ext cx="1563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진행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9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62" y="27374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17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9612" y="3644759"/>
          <a:ext cx="6984776" cy="2402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/>
                <a:gridCol w="4788532"/>
              </a:tblGrid>
              <a:tr h="428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00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건물 정보 창이 뜸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상단 회색 구역에 레벨과 건물 종류 표현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우측 상단에는 닫기 버튼 위치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 구역에 </a:t>
                      </a:r>
                      <a:r>
                        <a:rPr lang="ko-KR" altLang="en-US" sz="105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건물의 이미지와 </a:t>
                      </a:r>
                      <a:r>
                        <a:rPr lang="ko-KR" altLang="en-US" sz="1050" kern="1200" dirty="0" err="1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능력치</a:t>
                      </a:r>
                      <a:r>
                        <a:rPr lang="en-US" altLang="ko-KR" sz="105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설명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으로 구성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자원 생산 건물은 시간당 해당 자원 생산량</a:t>
                      </a: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자원 최대 수집량</a:t>
                      </a: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전투력을 차례로 </a:t>
                      </a:r>
                      <a:r>
                        <a:rPr lang="ko-KR" altLang="en-US" sz="105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능력치로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표시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이미지 구역 우측 상단에는 추가 정보 버튼 위치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00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추가 정보 버튼 터치</a:t>
                      </a: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해당 건물의 데이터 테이블로 건물 정보 내용 영역이 교체됨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내용이 좌측으로 밀리면서 사라지는 연출 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-&gt;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데이터 테이블이 따라오면서 나타나는 연출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ko-KR" sz="10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데이터 테이블에는 레벨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시대 변경 가능 레벨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부대 파견 대열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전투력이 표시되며 해당 건물이 달성한 레벨의 데이터는 하이라이트 표시가 됨</a:t>
                      </a:r>
                      <a:endParaRPr lang="en-US" altLang="ko-KR" sz="10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38466" y="149616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정보 표시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5" name="그림 4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98" y="4456435"/>
            <a:ext cx="431746" cy="49523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27600" r="35037" b="19201"/>
          <a:stretch/>
        </p:blipFill>
        <p:spPr>
          <a:xfrm>
            <a:off x="1023923" y="2087285"/>
            <a:ext cx="1669094" cy="134948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980560" y="2799042"/>
            <a:ext cx="501611" cy="5530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8000" r="12201" b="10553"/>
          <a:stretch/>
        </p:blipFill>
        <p:spPr>
          <a:xfrm>
            <a:off x="2907356" y="1991126"/>
            <a:ext cx="2417824" cy="146524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4" name="직선 화살표 연결선 23"/>
          <p:cNvCxnSpPr>
            <a:stCxn id="23" idx="7"/>
          </p:cNvCxnSpPr>
          <p:nvPr/>
        </p:nvCxnSpPr>
        <p:spPr>
          <a:xfrm flipV="1">
            <a:off x="1408712" y="2561743"/>
            <a:ext cx="1629529" cy="318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8000" r="12201" b="8000"/>
          <a:stretch/>
        </p:blipFill>
        <p:spPr>
          <a:xfrm>
            <a:off x="5667506" y="1963752"/>
            <a:ext cx="2388195" cy="149262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7" name="타원 26"/>
          <p:cNvSpPr/>
          <p:nvPr/>
        </p:nvSpPr>
        <p:spPr>
          <a:xfrm>
            <a:off x="3791746" y="2242386"/>
            <a:ext cx="209394" cy="14717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7" idx="6"/>
          </p:cNvCxnSpPr>
          <p:nvPr/>
        </p:nvCxnSpPr>
        <p:spPr>
          <a:xfrm>
            <a:off x="4001140" y="2315975"/>
            <a:ext cx="1867004" cy="245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6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18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293140" y="4019815"/>
          <a:ext cx="6984776" cy="1603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/>
                <a:gridCol w="5868652"/>
              </a:tblGrid>
              <a:tr h="307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2957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두번째</a:t>
                      </a:r>
                      <a:r>
                        <a:rPr lang="en-US" altLang="ko-KR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최초 선택 시 꾸미기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UI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 노출됨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디폴트는 시청 건물 꾸미기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UI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이며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좌측의 탭 변경을 통해 명판 꾸미기 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UI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 변경이 가능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하단에 노출되는 보유한 건물 스킨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명판 스킨을 선택해 해당 스킨을 </a:t>
                      </a:r>
                      <a:r>
                        <a:rPr lang="ko-KR" altLang="en-US" sz="11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인게임에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적용이 가능함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73769" y="148676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꾸미기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27600" r="35037" b="19201"/>
          <a:stretch/>
        </p:blipFill>
        <p:spPr>
          <a:xfrm>
            <a:off x="980181" y="2107659"/>
            <a:ext cx="1669094" cy="13494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07" y="1996295"/>
            <a:ext cx="2795036" cy="15722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577" y="1990407"/>
            <a:ext cx="2795036" cy="15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19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9612" y="3644762"/>
          <a:ext cx="6984776" cy="244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/>
                <a:gridCol w="5868652"/>
              </a:tblGrid>
              <a:tr h="309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506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건물 업그레이드 진행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UI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 노출됨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상단 회색 구역에 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‘[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건물이름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의 레벨을 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업그레이드할 레벨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 업그레이드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의 문구 표시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우측 상단에는 닫기 버튼 위치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 구역에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건물의 이미지와 </a:t>
                      </a:r>
                      <a:r>
                        <a:rPr lang="ko-KR" altLang="en-US" sz="1100" kern="1200" dirty="0" err="1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능력치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필요자원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즉시 업그레이드 버튼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업그레이드 버튼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으로 구성</a:t>
                      </a:r>
                      <a:endParaRPr lang="en-US" altLang="ko-KR" sz="110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다음 건물 레벨에 따른 시대 변경여부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부대 최대 인원 상한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전투력 증가가 노출됨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즉시 업그레이드 버튼은 루비를 소모하며 루비 부족 시 루비 구매화면으로 연결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업그레이드 버튼은 업그레이드에 필요한 시간이 표기되며 필요 자원이 부족한 경우 자원 아이템 소모 창으로 연결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업그레이드에 필요한 건물 건설이 완료되지 않은 경우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건물 아이콘의 계속 버튼 선택 시 해당 건물 건설 페이지로 이동함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이미지 구역 우측 상단에는 추가 정보 버튼 위치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기능과 표현은 건물 정보 창에서 추가 정보와 동일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0652" y="1494869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257195"/>
            <a:ext cx="548746" cy="5848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27600" r="35037" b="19201"/>
          <a:stretch/>
        </p:blipFill>
        <p:spPr>
          <a:xfrm>
            <a:off x="1023923" y="2087285"/>
            <a:ext cx="1669094" cy="13494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8000" r="12201" b="8000"/>
          <a:stretch/>
        </p:blipFill>
        <p:spPr>
          <a:xfrm>
            <a:off x="4082803" y="1917440"/>
            <a:ext cx="2691469" cy="16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11560" y="908720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700808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의도 및 설명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포스트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모르템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429000"/>
            <a:ext cx="5762755" cy="258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20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9612" y="3644762"/>
          <a:ext cx="6984776" cy="226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/>
                <a:gridCol w="5868652"/>
              </a:tblGrid>
              <a:tr h="309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506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네번째</a:t>
                      </a: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세력 전체에 적용되어 있는 </a:t>
                      </a:r>
                      <a:r>
                        <a:rPr lang="ko-KR" altLang="en-US" sz="11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버프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정보가 표기됨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좌측의 선택 메뉴를 통해 세력 전체에 적용되는 전체 </a:t>
                      </a:r>
                      <a:r>
                        <a:rPr lang="ko-KR" altLang="en-US" sz="11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버프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군사 </a:t>
                      </a:r>
                      <a:r>
                        <a:rPr lang="ko-KR" altLang="en-US" sz="11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버프의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종류가 표기됨</a:t>
                      </a:r>
                      <a:endParaRPr lang="en-US" altLang="ko-KR" sz="110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연구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업그레이드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캐릭터 등의 적용 </a:t>
                      </a:r>
                      <a:r>
                        <a:rPr lang="ko-KR" altLang="en-US" sz="11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버프와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VIP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효과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유료 재화 소비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인한 </a:t>
                      </a:r>
                      <a:r>
                        <a:rPr lang="ko-KR" altLang="en-US" sz="11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버프가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개별 표기됨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0652" y="1494869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27600" r="35037" b="19201"/>
          <a:stretch/>
        </p:blipFill>
        <p:spPr>
          <a:xfrm>
            <a:off x="1023923" y="2087285"/>
            <a:ext cx="1669094" cy="13494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3" t="7984" r="11949" b="8823"/>
          <a:stretch/>
        </p:blipFill>
        <p:spPr>
          <a:xfrm>
            <a:off x="3053057" y="1981946"/>
            <a:ext cx="2507395" cy="15601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1" t="9425" r="12451" b="7381"/>
          <a:stretch/>
        </p:blipFill>
        <p:spPr>
          <a:xfrm>
            <a:off x="5633832" y="1969936"/>
            <a:ext cx="254599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0314" y="2044155"/>
            <a:ext cx="708409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생산 건물은 </a:t>
            </a:r>
            <a:r>
              <a:rPr lang="ko-KR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농장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식량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제재소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목재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채석장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석재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금광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구성된다</a:t>
            </a:r>
            <a:endParaRPr lang="ko-KR" altLang="ko-KR" sz="14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건물은 최대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개까지 건설이 가능하며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생산이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이뤄진다</a:t>
            </a:r>
            <a:endParaRPr lang="ko-KR" altLang="ko-KR" sz="14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건물은 </a:t>
            </a:r>
            <a:r>
              <a:rPr lang="ko-KR" altLang="ko-KR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레벨에 따라 최대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건설할 수 있는 </a:t>
            </a:r>
            <a:r>
              <a:rPr lang="ko-KR" altLang="ko-KR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수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ko-KR" altLang="ko-KR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가능한 레벨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정해진다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해진 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량의 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료와 시간을 투자해 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건물의 레벨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높이는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것</a:t>
            </a:r>
            <a:endParaRPr lang="ko-KR" altLang="ko-KR" sz="14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업그레이드에 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재료와 수량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건설시간은 레벨이 오름에 따라 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증가한다</a:t>
            </a:r>
            <a:endParaRPr lang="ko-KR" altLang="ko-KR" sz="14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건물의 업그레이드를 통해 </a:t>
            </a:r>
            <a:r>
              <a:rPr lang="ko-KR" altLang="ko-KR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시간당 자원 생산량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ko-KR" altLang="ko-KR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수집량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증가한다</a:t>
            </a:r>
            <a:endParaRPr lang="ko-KR" altLang="ko-KR" sz="14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시간당 </a:t>
            </a:r>
            <a:r>
              <a:rPr lang="ko-KR" altLang="ko-KR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</a:t>
            </a:r>
            <a:r>
              <a:rPr lang="ko-KR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생산량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동안 각 건물에서 생산하는 자원의 생산량을 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뜻한다</a:t>
            </a:r>
            <a:endParaRPr lang="ko-KR" altLang="ko-KR" sz="14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수집량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중도 </a:t>
            </a:r>
            <a:r>
              <a:rPr lang="ko-KR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회수 없이 생산할 수 있는 최대량을 </a:t>
            </a:r>
            <a:r>
              <a:rPr lang="ko-KR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뜻한다</a:t>
            </a:r>
            <a:endParaRPr lang="ko-KR" altLang="ko-KR" sz="14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생산 건물 정의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21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96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생산 건물 정보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22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971600" y="2053472"/>
          <a:ext cx="7344817" cy="4115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94"/>
                <a:gridCol w="1295054"/>
                <a:gridCol w="936104"/>
                <a:gridCol w="936104"/>
                <a:gridCol w="1080120"/>
                <a:gridCol w="2160241"/>
              </a:tblGrid>
              <a:tr h="487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아이콘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건물 크기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생산 자원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건설에 필요한 시청 레벨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 건설에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필요한 시청 레벨 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 사항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농장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 x 5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레벨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레벨부터 건설할 수 있다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레벨로 업그레이드 할 때부터 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석재가 추가로 필요하다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제재소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 x 5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11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ko-KR" altLang="en-US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레벨로 업그레이드 할 때부터 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석재가 추가로 필요하다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채석장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 x 5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 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13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ko-KR" altLang="en-US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식량과 목재 두 가지 자원이 건설비용으로 소모된다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금광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 x 5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 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14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16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ko-KR" altLang="en-US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식량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목재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석재 세 가지 자원이 건설비용으로 소모된다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69" y="3470915"/>
            <a:ext cx="633418" cy="6087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03" y="4367354"/>
            <a:ext cx="663384" cy="6375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26" y="5292594"/>
            <a:ext cx="713561" cy="6858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69" y="2560904"/>
            <a:ext cx="720080" cy="6520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70" y="3645024"/>
            <a:ext cx="448697" cy="434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568224"/>
            <a:ext cx="481892" cy="4367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1" y="5440557"/>
            <a:ext cx="465295" cy="4367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1" y="2778301"/>
            <a:ext cx="465295" cy="4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생산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</a:t>
            </a:r>
            <a:endParaRPr lang="en-US" altLang="ko-KR" sz="16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23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187624" y="3429000"/>
          <a:ext cx="6696744" cy="245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4176464"/>
              </a:tblGrid>
              <a:tr h="43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애니메이션 상태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터치 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0257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해당 </a:t>
                      </a:r>
                      <a:r>
                        <a:rPr 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</a:t>
                      </a:r>
                      <a:r>
                        <a:rPr lang="ko-KR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기본 </a:t>
                      </a:r>
                      <a:r>
                        <a:rPr 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애니메이션</a:t>
                      </a:r>
                      <a:r>
                        <a:rPr lang="en-US" alt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재생</a:t>
                      </a:r>
                      <a:endParaRPr lang="en-US" altLang="ko-KR" sz="14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농장 </a:t>
                      </a:r>
                      <a:r>
                        <a:rPr lang="en-US" altLang="ko-KR" sz="9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풀이 흔들림</a:t>
                      </a:r>
                      <a:endParaRPr lang="en-US" altLang="ko-KR" sz="9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제재소 </a:t>
                      </a:r>
                      <a:r>
                        <a:rPr lang="en-US" altLang="ko-KR" sz="9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톱이 움직임</a:t>
                      </a:r>
                      <a:endParaRPr lang="en-US" altLang="ko-KR" sz="9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채석장 </a:t>
                      </a:r>
                      <a:r>
                        <a:rPr lang="en-US" altLang="ko-KR" sz="9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사람들이 채석을 함</a:t>
                      </a:r>
                      <a:endParaRPr lang="en-US" altLang="ko-KR" sz="9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금광 </a:t>
                      </a:r>
                      <a:r>
                        <a:rPr lang="en-US" altLang="ko-KR" sz="9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탄광 차가 움직임</a:t>
                      </a:r>
                      <a:endParaRPr lang="ko-KR" sz="9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공통</a:t>
                      </a:r>
                      <a:r>
                        <a:rPr lang="en-US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UI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 호출되어 아래쪽에 버튼 세 개와 위쪽에 건물 명칭</a:t>
                      </a:r>
                      <a:r>
                        <a:rPr lang="en-US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레벨이 표기된다</a:t>
                      </a:r>
                      <a:r>
                        <a:rPr lang="en-US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27000" indent="-1270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가장 오른쪽 버튼은 각 건물에서 생산하는 자원의 아이콘을 표기한다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가장 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오른쪽 버튼 터치 시 축적된 생산량을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현재 </a:t>
                      </a:r>
                      <a:r>
                        <a:rPr 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획득한다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가운데 버튼 터치 시 업그레이드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절차가 진행된다</a:t>
                      </a:r>
                      <a:endParaRPr lang="en-US" altLang="ko-KR" sz="10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버튼 터치 시 해당 건물의 정보가 표시된다</a:t>
                      </a:r>
                      <a:endParaRPr lang="en-US" altLang="ko-KR" sz="10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33" y="4185418"/>
            <a:ext cx="851669" cy="89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금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738" y="2205451"/>
            <a:ext cx="1434518" cy="113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제재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210553"/>
            <a:ext cx="1434518" cy="11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채석장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781" y="2204864"/>
            <a:ext cx="1434518" cy="10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농장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006" y="2204864"/>
            <a:ext cx="1316379" cy="11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88233" y="154680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상태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9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24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187624" y="4005064"/>
          <a:ext cx="6696744" cy="187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/>
                <a:gridCol w="3348372"/>
              </a:tblGrid>
              <a:tr h="4486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애니메이션 상태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상태 표현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4235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해당 </a:t>
                      </a:r>
                      <a:r>
                        <a:rPr 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</a:t>
                      </a:r>
                      <a:r>
                        <a:rPr lang="ko-KR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기본 </a:t>
                      </a:r>
                      <a:r>
                        <a:rPr 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애니메이션</a:t>
                      </a:r>
                      <a:r>
                        <a:rPr lang="en-US" alt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재생</a:t>
                      </a:r>
                      <a:endParaRPr lang="en-US" altLang="ko-KR" sz="14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기본 상태와 동일</a:t>
                      </a:r>
                      <a:r>
                        <a:rPr lang="en-US" alt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해당 건물의 자원을 회수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후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ko-KR" altLang="ko-KR" sz="1200" b="1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분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ko-KR" altLang="ko-KR" sz="1200" b="1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초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경과 시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각 건물 당 계산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2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말풍선으로</a:t>
                      </a:r>
                      <a:r>
                        <a:rPr lang="ko-KR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해당 건물에서 생산하는 자원의 아이콘이 표시된다</a:t>
                      </a: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생산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9286" y="1429383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회수 후 </a:t>
            </a:r>
            <a:endParaRPr lang="en-US" altLang="ko-KR" sz="140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</a:t>
            </a:r>
            <a:r>
              <a:rPr lang="ko-KR" altLang="en-US" sz="140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경과 </a:t>
            </a:r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  <a:endParaRPr lang="en-US" altLang="ko-KR" sz="140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그림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982" y="2090237"/>
            <a:ext cx="2155318" cy="162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그림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85" y="2104620"/>
            <a:ext cx="2136263" cy="161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5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25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3608" y="4949648"/>
          <a:ext cx="6984776" cy="114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5256584"/>
              </a:tblGrid>
              <a:tr h="274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695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말풍선</a:t>
                      </a: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터치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1. </a:t>
                      </a:r>
                      <a:r>
                        <a:rPr lang="ko-KR" altLang="ko-KR" sz="1050" kern="120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말풍선이</a:t>
                      </a:r>
                      <a:r>
                        <a:rPr lang="ko-KR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사라짐</a:t>
                      </a:r>
                    </a:p>
                    <a:p>
                      <a:pPr latinLnBrk="1"/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2. </a:t>
                      </a:r>
                      <a:r>
                        <a:rPr lang="ko-KR" altLang="ko-KR" sz="1050" kern="120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획득량이</a:t>
                      </a:r>
                      <a:r>
                        <a:rPr lang="ko-KR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숫자로 작게 떠오르며 사라짐</a:t>
                      </a:r>
                    </a:p>
                    <a:p>
                      <a:pPr latinLnBrk="1"/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3. </a:t>
                      </a:r>
                      <a:r>
                        <a:rPr lang="ko-KR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자원 아이콘 여러 개가 사방으로 흩어지며 총 보유량을 표기하는 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UI</a:t>
                      </a:r>
                      <a:r>
                        <a:rPr lang="ko-KR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아이콘이</a:t>
                      </a:r>
                      <a:r>
                        <a:rPr lang="ko-KR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날아가는 애니메이션 재생</a:t>
                      </a:r>
                    </a:p>
                    <a:p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4. </a:t>
                      </a:r>
                      <a:r>
                        <a:rPr lang="ko-KR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총 보유</a:t>
                      </a: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자원의 </a:t>
                      </a:r>
                      <a:r>
                        <a:rPr lang="ko-KR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수가 증가함</a:t>
                      </a: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생산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9286" y="1429383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말풍선이</a:t>
            </a:r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노출된 상태에서</a:t>
            </a:r>
            <a:endParaRPr lang="en-US" altLang="ko-KR" sz="140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건물을 터치했을 때</a:t>
            </a:r>
            <a:endParaRPr lang="en-US" altLang="ko-KR" sz="140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7" name="그림 4" descr="Screenshot_20200109-153938_Rise of Kingdo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00073"/>
            <a:ext cx="57340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V="1">
            <a:off x="5663952" y="2190652"/>
            <a:ext cx="685800" cy="200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4139952" y="2215417"/>
            <a:ext cx="2219325" cy="1209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368677" y="2330352"/>
            <a:ext cx="314325" cy="2857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87527" y="3387627"/>
            <a:ext cx="361950" cy="3238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09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18" name="직선 연결선 17"/>
          <p:cNvCxnSpPr>
            <a:stCxn id="6" idx="3"/>
            <a:endCxn id="7" idx="1"/>
          </p:cNvCxnSpPr>
          <p:nvPr/>
        </p:nvCxnSpPr>
        <p:spPr>
          <a:xfrm flipV="1">
            <a:off x="2614587" y="2614031"/>
            <a:ext cx="793110" cy="1176792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8" idx="1"/>
          </p:cNvCxnSpPr>
          <p:nvPr/>
        </p:nvCxnSpPr>
        <p:spPr>
          <a:xfrm>
            <a:off x="2614587" y="3823228"/>
            <a:ext cx="661885" cy="133579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7" idx="3"/>
            <a:endCxn id="28" idx="1"/>
          </p:cNvCxnSpPr>
          <p:nvPr/>
        </p:nvCxnSpPr>
        <p:spPr>
          <a:xfrm flipV="1">
            <a:off x="4560222" y="2601063"/>
            <a:ext cx="465966" cy="12968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1600" y="1568019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en-US" altLang="ko-KR" sz="30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</a:t>
            </a:r>
          </a:p>
        </p:txBody>
      </p:sp>
      <p:cxnSp>
        <p:nvCxnSpPr>
          <p:cNvPr id="59" name="직선 연결선 58"/>
          <p:cNvCxnSpPr>
            <a:stCxn id="6" idx="3"/>
            <a:endCxn id="14" idx="1"/>
          </p:cNvCxnSpPr>
          <p:nvPr/>
        </p:nvCxnSpPr>
        <p:spPr>
          <a:xfrm>
            <a:off x="2614587" y="3790823"/>
            <a:ext cx="818342" cy="21301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포스트잇_0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966762" y="3247898"/>
            <a:ext cx="16478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154307" y="3342401"/>
            <a:ext cx="1149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2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생산 건물</a:t>
            </a:r>
            <a:endParaRPr lang="en-US" altLang="ko-KR" b="1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4160015" y="5122701"/>
            <a:ext cx="122413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222679" y="3823228"/>
            <a:ext cx="904498" cy="18597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28" idx="3"/>
            <a:endCxn id="16" idx="1"/>
          </p:cNvCxnSpPr>
          <p:nvPr/>
        </p:nvCxnSpPr>
        <p:spPr>
          <a:xfrm>
            <a:off x="6008981" y="2601063"/>
            <a:ext cx="608314" cy="1207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40" idx="3"/>
            <a:endCxn id="43" idx="1"/>
          </p:cNvCxnSpPr>
          <p:nvPr/>
        </p:nvCxnSpPr>
        <p:spPr>
          <a:xfrm flipV="1">
            <a:off x="6231142" y="3681391"/>
            <a:ext cx="515255" cy="189289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40" idx="3"/>
            <a:endCxn id="45" idx="1"/>
          </p:cNvCxnSpPr>
          <p:nvPr/>
        </p:nvCxnSpPr>
        <p:spPr>
          <a:xfrm>
            <a:off x="6231142" y="3870680"/>
            <a:ext cx="520006" cy="310777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포스트잇_0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407697" y="2233031"/>
            <a:ext cx="11525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포스트잇_0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276472" y="4778022"/>
            <a:ext cx="11525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포스트잇_0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402091" y="3462683"/>
            <a:ext cx="11525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446204" y="2367443"/>
            <a:ext cx="98279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버튼</a:t>
            </a:r>
            <a:endParaRPr lang="en-US" altLang="ko-KR" sz="14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47864" y="4799940"/>
            <a:ext cx="982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2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회수 버튼</a:t>
            </a:r>
            <a:endParaRPr lang="en-US" altLang="ko-KR" sz="1400" spc="-2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2929" y="3442792"/>
            <a:ext cx="982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버튼</a:t>
            </a:r>
            <a:endParaRPr lang="en-US" altLang="ko-KR" sz="14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 descr="포스트잇_05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024778" y="2432308"/>
            <a:ext cx="10287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5026188" y="2370230"/>
            <a:ext cx="982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창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 descr="포스트잇_05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4886944" y="3629600"/>
            <a:ext cx="1385466" cy="55413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4886944" y="3639847"/>
            <a:ext cx="134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창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617295" y="2373670"/>
            <a:ext cx="16478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6688734" y="2329499"/>
            <a:ext cx="141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정보 창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" name="그림 42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746397" y="3452791"/>
            <a:ext cx="1647825" cy="45719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817836" y="3408620"/>
            <a:ext cx="149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진행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5" name="그림 44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751148" y="3952857"/>
            <a:ext cx="1647825" cy="45719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817835" y="3908686"/>
            <a:ext cx="142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정보 창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04136" y="6357235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26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6" name="그림 65" descr="포스트잇_05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4886945" y="4881957"/>
            <a:ext cx="1485256" cy="55413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/>
          <p:cNvSpPr txBox="1"/>
          <p:nvPr/>
        </p:nvSpPr>
        <p:spPr>
          <a:xfrm>
            <a:off x="4800565" y="4866132"/>
            <a:ext cx="157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 자원 회수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1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27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9612" y="3644759"/>
          <a:ext cx="6984776" cy="2402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/>
                <a:gridCol w="4788532"/>
              </a:tblGrid>
              <a:tr h="428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00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건물 정보 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UI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 노출됨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상단 회색 구역에 레벨과 건물 종류 표현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우측 상단에는 닫기 버튼 위치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 구역에 </a:t>
                      </a:r>
                      <a:r>
                        <a:rPr lang="ko-KR" altLang="en-US" sz="105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건물의 이미지와 </a:t>
                      </a:r>
                      <a:r>
                        <a:rPr lang="ko-KR" altLang="en-US" sz="1050" kern="1200" dirty="0" err="1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능력치</a:t>
                      </a:r>
                      <a:r>
                        <a:rPr lang="en-US" altLang="ko-KR" sz="105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설명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 노출됨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자원 생산 건물은 시간당 해당 자원 생산량</a:t>
                      </a: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자원 최대 수집량</a:t>
                      </a: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전투력을 차례로 표시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이미지 구역 우측 상단에는 추가 정보 버튼 위치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00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추가 정보 버튼 터치</a:t>
                      </a: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해당 건물의 데이터 테이블로 건물 정보 내용 영역이 교체됨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내용이 좌측으로 밀리면서 사라지는 연출 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-&gt;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데이터 테이블이 따라오면서 나타나는 연출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ko-KR" sz="10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데이터 테이블에는 레벨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시간당 최대 생산량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최대 수집량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전투력이 표시되며 해당 건물이 달성한 레벨의 데이터는 하이라이트 표시가 됨</a:t>
                      </a:r>
                      <a:endParaRPr lang="en-US" altLang="ko-KR" sz="10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생산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15339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정보 표시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그림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9561"/>
            <a:ext cx="1367052" cy="144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타원 17"/>
          <p:cNvSpPr/>
          <p:nvPr/>
        </p:nvSpPr>
        <p:spPr>
          <a:xfrm>
            <a:off x="1115615" y="2909294"/>
            <a:ext cx="501611" cy="5530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cxnSp>
        <p:nvCxnSpPr>
          <p:cNvPr id="16" name="직선 화살표 연결선 15"/>
          <p:cNvCxnSpPr>
            <a:stCxn id="18" idx="7"/>
            <a:endCxn id="21" idx="1"/>
          </p:cNvCxnSpPr>
          <p:nvPr/>
        </p:nvCxnSpPr>
        <p:spPr>
          <a:xfrm flipV="1">
            <a:off x="1543767" y="2762026"/>
            <a:ext cx="1336045" cy="2282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812" y="2005983"/>
            <a:ext cx="2394240" cy="1512085"/>
          </a:xfrm>
          <a:prstGeom prst="rect">
            <a:avLst/>
          </a:prstGeom>
          <a:ln w="53975">
            <a:solidFill>
              <a:srgbClr val="FF0000"/>
            </a:solidFill>
          </a:ln>
          <a:effectLst>
            <a:softEdge rad="31750"/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061" y="1960695"/>
            <a:ext cx="2430323" cy="1557373"/>
          </a:xfrm>
          <a:prstGeom prst="rect">
            <a:avLst/>
          </a:prstGeom>
          <a:ln w="34925">
            <a:solidFill>
              <a:srgbClr val="FF0000"/>
            </a:solidFill>
          </a:ln>
        </p:spPr>
      </p:pic>
      <p:sp>
        <p:nvSpPr>
          <p:cNvPr id="27" name="타원 26"/>
          <p:cNvSpPr/>
          <p:nvPr/>
        </p:nvSpPr>
        <p:spPr>
          <a:xfrm>
            <a:off x="3769154" y="2287630"/>
            <a:ext cx="209394" cy="14717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7" idx="6"/>
            <a:endCxn id="26" idx="1"/>
          </p:cNvCxnSpPr>
          <p:nvPr/>
        </p:nvCxnSpPr>
        <p:spPr>
          <a:xfrm>
            <a:off x="3978548" y="2361219"/>
            <a:ext cx="1619513" cy="3781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그림 410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16" y="4089123"/>
            <a:ext cx="431746" cy="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28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9612" y="3644762"/>
          <a:ext cx="6984776" cy="2275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/>
                <a:gridCol w="5868652"/>
              </a:tblGrid>
              <a:tr h="309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506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건물 업그레이드 진행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UI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 노출됨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상단 회색 구역에 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‘[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건물이름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의 레벨을 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업그레이드할 레벨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 업그레이드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의 문구 표시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우측 상단에는 닫기 버튼 위치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내용 구역에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건물의 이미지와 </a:t>
                      </a:r>
                      <a:r>
                        <a:rPr lang="ko-KR" altLang="en-US" sz="1100" kern="1200" dirty="0" err="1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능력치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필요자원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즉시 업그레이드 버튼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업그레이드 버튼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으로 구성</a:t>
                      </a:r>
                      <a:endParaRPr lang="en-US" altLang="ko-KR" sz="110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자원 생산 건물은 시간당 해당 자원 생산량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해당 자원 최대 수집량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전투력을 차례로 </a:t>
                      </a:r>
                      <a:r>
                        <a:rPr lang="ko-KR" altLang="en-US" sz="11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능력치로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표시하고 업그레이드 시 변화 수치를 녹색 글씨로 표시</a:t>
                      </a:r>
                      <a:endParaRPr lang="en-US" altLang="ko-KR" sz="110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즉시 업그레이드 버튼은 루비를 소모하며 루비 부족 시 루비 구매화면으로 연결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업그레이드 버튼은 업그레이드에 필요한 시간이 표기되며 필요 자원이 부족한 경우 자원 아이템 소모 창으로 연결</a:t>
                      </a:r>
                      <a:endParaRPr lang="en-US" altLang="ko-KR" sz="110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이미지 구역 우측 상단에는 추가 정보 버튼 위치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기능과 표현은 건물 정보 창에서 추가 정보와 동일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 생산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153393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그림 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9561"/>
            <a:ext cx="1367052" cy="144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타원 17"/>
          <p:cNvSpPr/>
          <p:nvPr/>
        </p:nvSpPr>
        <p:spPr>
          <a:xfrm>
            <a:off x="1574858" y="2965067"/>
            <a:ext cx="501611" cy="5530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cxnSp>
        <p:nvCxnSpPr>
          <p:cNvPr id="16" name="직선 화살표 연결선 15"/>
          <p:cNvCxnSpPr>
            <a:stCxn id="18" idx="7"/>
          </p:cNvCxnSpPr>
          <p:nvPr/>
        </p:nvCxnSpPr>
        <p:spPr>
          <a:xfrm flipV="1">
            <a:off x="2003010" y="2762026"/>
            <a:ext cx="876802" cy="284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257195"/>
            <a:ext cx="548746" cy="5848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791" y="2050686"/>
            <a:ext cx="2327511" cy="146342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426" y="2037877"/>
            <a:ext cx="2368271" cy="149242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2" name="타원 31"/>
          <p:cNvSpPr/>
          <p:nvPr/>
        </p:nvSpPr>
        <p:spPr>
          <a:xfrm>
            <a:off x="3808888" y="2404784"/>
            <a:ext cx="209394" cy="14717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6"/>
            <a:endCxn id="28" idx="1"/>
          </p:cNvCxnSpPr>
          <p:nvPr/>
        </p:nvCxnSpPr>
        <p:spPr>
          <a:xfrm>
            <a:off x="4018282" y="2478373"/>
            <a:ext cx="1624144" cy="305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82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29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75" y="1683682"/>
            <a:ext cx="431746" cy="4952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0961" y="726851"/>
            <a:ext cx="4844821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57273" y="1801894"/>
            <a:ext cx="381642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2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관련 인포메이션</a:t>
            </a:r>
            <a:endParaRPr lang="en-US" altLang="ko-KR" sz="22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="" xmlns:a16="http://schemas.microsoft.com/office/drawing/2014/main" id="{BAED1E21-255F-40E5-AF6E-C27365A84A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86615" y="2379841"/>
          <a:ext cx="1961493" cy="3217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710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인포메이션 버튼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460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E6A9170-1D3F-43B7-A14C-2799F9B552B2}"/>
              </a:ext>
            </a:extLst>
          </p:cNvPr>
          <p:cNvSpPr txBox="1"/>
          <p:nvPr/>
        </p:nvSpPr>
        <p:spPr>
          <a:xfrm>
            <a:off x="6379629" y="3388042"/>
            <a:ext cx="1332148" cy="210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가능 요소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07000"/>
              </a:lnSpc>
            </a:pPr>
            <a:r>
              <a:rPr lang="en-US" altLang="ko-KR" sz="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07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유닛 종류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준비된 유닛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훈련 인원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훈련속도 보너스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93E061D-C3D9-4E9D-950A-89BEDF84AC58}"/>
              </a:ext>
            </a:extLst>
          </p:cNvPr>
          <p:cNvSpPr txBox="1"/>
          <p:nvPr/>
        </p:nvSpPr>
        <p:spPr>
          <a:xfrm>
            <a:off x="4452054" y="1725692"/>
            <a:ext cx="151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사격장              군영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마구간     공성무기공장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170E453F-61E5-485A-96F1-E3944A7294D4}"/>
              </a:ext>
            </a:extLst>
          </p:cNvPr>
          <p:cNvCxnSpPr/>
          <p:nvPr/>
        </p:nvCxnSpPr>
        <p:spPr>
          <a:xfrm>
            <a:off x="6272471" y="1308507"/>
            <a:ext cx="522774" cy="442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0E10F01-02B4-41D7-8846-D56F0355AAF6}"/>
              </a:ext>
            </a:extLst>
          </p:cNvPr>
          <p:cNvSpPr txBox="1"/>
          <p:nvPr/>
        </p:nvSpPr>
        <p:spPr>
          <a:xfrm>
            <a:off x="6209259" y="1045378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7731EA6-2B39-49FE-BDFC-2A8EE91CA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64" y="951682"/>
            <a:ext cx="1341922" cy="1317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825E5B32-ECE8-41D2-9210-6B3F150CD5E6}"/>
              </a:ext>
            </a:extLst>
          </p:cNvPr>
          <p:cNvSpPr/>
          <p:nvPr/>
        </p:nvSpPr>
        <p:spPr>
          <a:xfrm>
            <a:off x="6776449" y="1740197"/>
            <a:ext cx="393090" cy="372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678751B-BEAB-4C04-BC7A-5F3490CD8E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09" y="2379842"/>
            <a:ext cx="2343158" cy="15918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47B95E2-CF3A-4105-8BA7-B9445C66E3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28" y="2379842"/>
            <a:ext cx="2334902" cy="15918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1452D07-6A6A-41B1-A955-6C8F08B5AA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9" y="4014851"/>
            <a:ext cx="2349483" cy="158926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C5D4E167-00E6-455F-AD73-3402A35466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20" y="4005064"/>
            <a:ext cx="2337286" cy="15918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8414" y="269208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22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908720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869817"/>
              </p:ext>
            </p:extLst>
          </p:nvPr>
        </p:nvGraphicFramePr>
        <p:xfrm>
          <a:off x="2051720" y="4437112"/>
          <a:ext cx="5143500" cy="1482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3500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RISE</a:t>
                      </a:r>
                      <a:r>
                        <a:rPr lang="en-US" sz="1400" u="none" strike="noStrike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of KINGDOMS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출시일자 </a:t>
                      </a:r>
                      <a:r>
                        <a:rPr lang="en-US" altLang="ko-KR" sz="11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en-US" altLang="ko-KR" sz="11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2019-09-03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게임 장르 </a:t>
                      </a:r>
                      <a:r>
                        <a:rPr lang="en-US" altLang="ko-KR" sz="11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11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전략 시뮬레이션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개발사</a:t>
                      </a:r>
                      <a:r>
                        <a:rPr lang="en-US" altLang="ko-KR" sz="11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1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배급사 </a:t>
                      </a:r>
                      <a:r>
                        <a:rPr lang="en-US" altLang="ko-KR" sz="11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en-US" altLang="ko-KR" sz="11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Lilith Games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플랫폼 </a:t>
                      </a:r>
                      <a:r>
                        <a:rPr lang="en-US" altLang="ko-KR" sz="11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en-US" sz="11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Android / IOS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</a:t>
                      </a:r>
                      <a:r>
                        <a:rPr lang="ko-KR" altLang="en-US" sz="11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유형 </a:t>
                      </a:r>
                      <a:r>
                        <a:rPr lang="en-US" altLang="ko-KR" sz="11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1100" u="none" strike="noStrik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부분 유료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772816"/>
            <a:ext cx="4176464" cy="2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51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30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75" y="1683682"/>
            <a:ext cx="431746" cy="4952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0961" y="726851"/>
            <a:ext cx="4844821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57273" y="1801894"/>
            <a:ext cx="381642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2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유닛 업그레이드</a:t>
            </a:r>
            <a:endParaRPr lang="en-US" altLang="ko-KR" sz="22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49973" y="1030524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01BA6087-A056-492D-9C56-C6A65030B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63" y="1618014"/>
            <a:ext cx="565633" cy="602846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="" xmlns:a16="http://schemas.microsoft.com/office/drawing/2014/main" id="{BAED1E21-255F-40E5-AF6E-C27365A84A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89641" y="2360469"/>
          <a:ext cx="1961493" cy="3229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741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업그레이드 버튼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558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E6A9170-1D3F-43B7-A14C-2799F9B552B2}"/>
              </a:ext>
            </a:extLst>
          </p:cNvPr>
          <p:cNvSpPr txBox="1"/>
          <p:nvPr/>
        </p:nvSpPr>
        <p:spPr>
          <a:xfrm>
            <a:off x="6389148" y="3386780"/>
            <a:ext cx="1332148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가능 요소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유닛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훈련량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필요조건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선행건물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소요시간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93E061D-C3D9-4E9D-950A-89BEDF84AC58}"/>
              </a:ext>
            </a:extLst>
          </p:cNvPr>
          <p:cNvSpPr txBox="1"/>
          <p:nvPr/>
        </p:nvSpPr>
        <p:spPr>
          <a:xfrm>
            <a:off x="4452054" y="1725692"/>
            <a:ext cx="151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사격장              군영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마구간     공성무기공장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37D0E5F-FDAE-4388-B347-EA6F87B5C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04" y="960047"/>
            <a:ext cx="1366018" cy="1329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타원 5">
            <a:extLst>
              <a:ext uri="{FF2B5EF4-FFF2-40B4-BE49-F238E27FC236}">
                <a16:creationId xmlns="" xmlns:a16="http://schemas.microsoft.com/office/drawing/2014/main" id="{1A61CC09-6652-473C-9E10-C41CCB04971F}"/>
              </a:ext>
            </a:extLst>
          </p:cNvPr>
          <p:cNvSpPr/>
          <p:nvPr/>
        </p:nvSpPr>
        <p:spPr>
          <a:xfrm>
            <a:off x="7157565" y="1835027"/>
            <a:ext cx="495895" cy="4696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</p:cNvCxnSpPr>
          <p:nvPr/>
        </p:nvCxnSpPr>
        <p:spPr>
          <a:xfrm>
            <a:off x="6640183" y="1239501"/>
            <a:ext cx="568102" cy="595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A13420D7-B63A-47BA-8C48-121E5D1829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89" y="2360469"/>
            <a:ext cx="2343158" cy="160591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EBA68EED-3FCA-404C-8F18-759A888B39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108" y="2364346"/>
            <a:ext cx="2334902" cy="159873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1E1A463A-DFC4-41C3-B6D0-ADE99C3D4C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79" y="4008494"/>
            <a:ext cx="2349483" cy="159168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64000B0E-EB04-43EE-8026-DB44E5588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00" y="4001445"/>
            <a:ext cx="2337286" cy="15890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8414" y="269208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27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31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293948" y="2413345"/>
          <a:ext cx="6719303" cy="324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9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483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78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추가 정보 창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구성요소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69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 별 유닛 훈련 변화량</a:t>
                      </a:r>
                      <a:endParaRPr lang="en-US" altLang="ko-KR" sz="1200" kern="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 별 부대 생명력 향상치</a:t>
                      </a:r>
                      <a:endParaRPr lang="en-US" altLang="ko-KR" sz="1200" kern="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 별 전투력 향상치</a:t>
                      </a:r>
                      <a:endParaRPr lang="en-US" altLang="ko-KR" sz="1200" kern="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0962" y="726851"/>
            <a:ext cx="502304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864EBAC-176D-425D-BB62-EB2BE8C7A922}"/>
              </a:ext>
            </a:extLst>
          </p:cNvPr>
          <p:cNvSpPr txBox="1"/>
          <p:nvPr/>
        </p:nvSpPr>
        <p:spPr>
          <a:xfrm>
            <a:off x="1857273" y="1801894"/>
            <a:ext cx="381642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2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유닛 업그레이드</a:t>
            </a:r>
            <a:endParaRPr lang="en-US" altLang="ko-KR" sz="22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E5A6C610-78EB-401F-B677-F831C28A5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63" y="1618014"/>
            <a:ext cx="565633" cy="6028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8C578C7-FF61-496C-900A-DF88169D3728}"/>
              </a:ext>
            </a:extLst>
          </p:cNvPr>
          <p:cNvSpPr txBox="1"/>
          <p:nvPr/>
        </p:nvSpPr>
        <p:spPr>
          <a:xfrm>
            <a:off x="4452054" y="1725692"/>
            <a:ext cx="151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사격장              군영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마구간     공성무기공장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A658A78-D1B8-4F98-B044-85A34F10E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79" y="3429000"/>
            <a:ext cx="3213020" cy="2021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FA9FDA5-ED40-4333-A5E4-9A431254F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44" y="1087562"/>
            <a:ext cx="2024868" cy="1276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6934680E-97D5-4A26-89CB-14B6812EC57C}"/>
              </a:ext>
            </a:extLst>
          </p:cNvPr>
          <p:cNvSpPr/>
          <p:nvPr/>
        </p:nvSpPr>
        <p:spPr>
          <a:xfrm>
            <a:off x="6853678" y="1371687"/>
            <a:ext cx="153969" cy="150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6457093" y="1110269"/>
            <a:ext cx="390210" cy="257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3863" y="967517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8414" y="269208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30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32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0961" y="726851"/>
            <a:ext cx="4844821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="" xmlns:a16="http://schemas.microsoft.com/office/drawing/2014/main" id="{BAED1E21-255F-40E5-AF6E-C27365A84A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80122" y="2318189"/>
          <a:ext cx="1961493" cy="3236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756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유닛 훈련 버튼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ko-KR" sz="1400" b="1" kern="100" baseline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608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E6A9170-1D3F-43B7-A14C-2799F9B552B2}"/>
              </a:ext>
            </a:extLst>
          </p:cNvPr>
          <p:cNvSpPr txBox="1"/>
          <p:nvPr/>
        </p:nvSpPr>
        <p:spPr>
          <a:xfrm>
            <a:off x="6192180" y="3344500"/>
            <a:ext cx="1662385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가능 요소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훈련된 유닛 총량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훈련시킬 유닛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필요자원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소요시간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훈련할 병력의 숫자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 자원 량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C0D26A0A-2E78-4AA7-BA2A-3792EBAAF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05" y="2330431"/>
            <a:ext cx="2511205" cy="157765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B8FF13A4-8808-48CC-87E5-93D9034C2D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9" y="2330431"/>
            <a:ext cx="2504733" cy="15776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EA3FD85A-A9C5-4093-B64A-D1567CF9DF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9" y="3969994"/>
            <a:ext cx="2503368" cy="156866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B4830F26-FA27-494E-8E38-BB3E866AFC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639" y="3969994"/>
            <a:ext cx="2503003" cy="15846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60BB72D-C0B1-4E6B-AF04-B581EFAE5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9" y="2335098"/>
            <a:ext cx="445746" cy="4616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C2D9021-65BD-46F6-9434-3939DD40BE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64283"/>
            <a:ext cx="419213" cy="4032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96132F56-2E9C-4A7E-A997-F4B246909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6" y="4010616"/>
            <a:ext cx="371455" cy="4192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FF9472D2-B713-482A-9701-3F2EBCF02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055" y="4003294"/>
            <a:ext cx="371454" cy="4032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A8702C32-64FD-4F1F-8B07-EB43A1FB67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04" y="960047"/>
            <a:ext cx="1366018" cy="1329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0BFEC410-879A-4910-A8E3-8FD8790EAD42}"/>
              </a:ext>
            </a:extLst>
          </p:cNvPr>
          <p:cNvSpPr/>
          <p:nvPr/>
        </p:nvSpPr>
        <p:spPr>
          <a:xfrm>
            <a:off x="7599443" y="1746061"/>
            <a:ext cx="495895" cy="4696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1653DFED-210C-4D5D-AD1D-3710321B234A}"/>
              </a:ext>
            </a:extLst>
          </p:cNvPr>
          <p:cNvCxnSpPr>
            <a:cxnSpLocks/>
          </p:cNvCxnSpPr>
          <p:nvPr/>
        </p:nvCxnSpPr>
        <p:spPr>
          <a:xfrm>
            <a:off x="6640246" y="1174895"/>
            <a:ext cx="987410" cy="584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FCE960D6-7F21-4661-9F29-5F7FFB4FEB8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79" y="1551572"/>
            <a:ext cx="283054" cy="27230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2E89F929-B95A-4A72-9F2C-7C70BE8FD01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42" y="1760845"/>
            <a:ext cx="300969" cy="31171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6B4F1B93-5721-407B-83F7-221DFCCF63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89" y="1761012"/>
            <a:ext cx="250808" cy="28305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4492E8AF-092F-4026-97A7-6217C8CC939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13" y="1983541"/>
            <a:ext cx="250807" cy="2723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2D165FD0-4CA8-407B-B35D-22422B148EF4}"/>
              </a:ext>
            </a:extLst>
          </p:cNvPr>
          <p:cNvSpPr txBox="1"/>
          <p:nvPr/>
        </p:nvSpPr>
        <p:spPr>
          <a:xfrm>
            <a:off x="1857273" y="1801894"/>
            <a:ext cx="381642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2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유닛 훈련</a:t>
            </a:r>
            <a:endParaRPr lang="en-US" altLang="ko-KR" sz="22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68554939-2098-4C1C-B589-E7710C3D70E2}"/>
              </a:ext>
            </a:extLst>
          </p:cNvPr>
          <p:cNvSpPr txBox="1"/>
          <p:nvPr/>
        </p:nvSpPr>
        <p:spPr>
          <a:xfrm>
            <a:off x="3207679" y="1714960"/>
            <a:ext cx="151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사격장              군영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마구간     공성무기공장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CB063DD-1CEE-467E-A0B2-365251902D7E}"/>
              </a:ext>
            </a:extLst>
          </p:cNvPr>
          <p:cNvSpPr txBox="1"/>
          <p:nvPr/>
        </p:nvSpPr>
        <p:spPr>
          <a:xfrm>
            <a:off x="6207095" y="1026967"/>
            <a:ext cx="555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8414" y="269208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142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33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0961" y="726851"/>
            <a:ext cx="4844821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="" xmlns:a16="http://schemas.microsoft.com/office/drawing/2014/main" id="{BAED1E21-255F-40E5-AF6E-C27365A84A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80122" y="2318189"/>
          <a:ext cx="1961493" cy="3323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964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내 추가정보창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ko-KR" sz="1400" b="1" kern="100" baseline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6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E6A9170-1D3F-43B7-A14C-2799F9B552B2}"/>
              </a:ext>
            </a:extLst>
          </p:cNvPr>
          <p:cNvSpPr txBox="1"/>
          <p:nvPr/>
        </p:nvSpPr>
        <p:spPr>
          <a:xfrm>
            <a:off x="6199912" y="3136047"/>
            <a:ext cx="166238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가능 요소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생명력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행군속도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적재량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병종별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개인 특성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2ED3789-1332-4F40-BA5B-7E52F8B09061}"/>
              </a:ext>
            </a:extLst>
          </p:cNvPr>
          <p:cNvSpPr txBox="1"/>
          <p:nvPr/>
        </p:nvSpPr>
        <p:spPr>
          <a:xfrm>
            <a:off x="1857273" y="1801894"/>
            <a:ext cx="381642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2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유닛 훈련 </a:t>
            </a:r>
            <a:endParaRPr lang="en-US" altLang="ko-KR" sz="22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7449B1F-C87B-4189-B033-CDCE26FAA62A}"/>
              </a:ext>
            </a:extLst>
          </p:cNvPr>
          <p:cNvSpPr txBox="1"/>
          <p:nvPr/>
        </p:nvSpPr>
        <p:spPr>
          <a:xfrm>
            <a:off x="3198812" y="1717255"/>
            <a:ext cx="151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사격장              군영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마구간     공성무기공장</a:t>
            </a:r>
            <a:endParaRPr lang="en-US" altLang="ko-KR" sz="1200" spc="-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079A418-D844-4284-BC54-C32213024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15" y="3999524"/>
            <a:ext cx="2438802" cy="1625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C30C8AE-2CFB-4BEB-93D6-3D55CEBA3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69" y="3992686"/>
            <a:ext cx="2458877" cy="16321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F5BCEF0-713C-4D7E-A9B9-DCEA4C7D7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92" y="2318238"/>
            <a:ext cx="2463401" cy="16188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9ACED4E0-9BDF-4F64-854A-1F0A45500A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15" y="2325471"/>
            <a:ext cx="2438802" cy="161885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D38BFCFB-3072-47EA-BA78-C0416F3859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79" y="1551572"/>
            <a:ext cx="283054" cy="27230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7462BC0F-112B-43EA-9858-92EE12D491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42" y="1760845"/>
            <a:ext cx="300969" cy="31171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53E2DEE6-BC75-40B4-9A60-281289EB4C1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89" y="1761012"/>
            <a:ext cx="250808" cy="28305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7ED8759D-630C-4994-9A50-852E6817348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13" y="1983541"/>
            <a:ext cx="250807" cy="27230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76BDC51C-F076-41B9-BA6F-A3DE44D1D2A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379" y="1051805"/>
            <a:ext cx="2012016" cy="1260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CCCB8735-8DFC-48A5-A38C-D1B5F587CA03}"/>
              </a:ext>
            </a:extLst>
          </p:cNvPr>
          <p:cNvSpPr/>
          <p:nvPr/>
        </p:nvSpPr>
        <p:spPr>
          <a:xfrm>
            <a:off x="6730599" y="1193413"/>
            <a:ext cx="153969" cy="150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</p:cNvCxnSpPr>
          <p:nvPr/>
        </p:nvCxnSpPr>
        <p:spPr>
          <a:xfrm flipV="1">
            <a:off x="5845421" y="1313355"/>
            <a:ext cx="848517" cy="434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28338" y="1748428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8414" y="269208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231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0315" y="2044155"/>
            <a:ext cx="6642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병원은 중상이 된 병사를 회복시키는 기능을 한다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개까지 지을 수 있다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중상이란 도시에 복귀를 통해 자연 회복되지 않는 상태를 말한다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경상인 병사는 병원을 통해 회복시킬 필요없이 도시에 복귀하는 순간 자연히 회복된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병력이 병원으로 이송되는 경우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도시가 적 병력에 의해 공격받은 경우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 멤버의 도시가 공격받을 때 병력을 파견을 한 경우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맵에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배치되어 있거나 채집 중인 병력과 전투를 한 경우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 관문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성소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제단에서 적과 전투를 한 경우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 관문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신전에서 적과 전투를 한 경우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 관문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잃어버린 신전에서 적과 전투를 한 경우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도시를 병력으로 공격한 경우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병원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34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36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정보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35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971600" y="2430674"/>
          <a:ext cx="7344817" cy="307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0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1602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2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아이콘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건물 크기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건설 요구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자원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 사항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 건설 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가능 레벨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 사항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5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병원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 x 5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시청 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레벨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시청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시청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시청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15 </a:t>
                      </a:r>
                      <a:r>
                        <a:rPr lang="ko-KR" altLang="ko-KR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레벨부터 건설할 수 있다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레벨로 업그레이드 할 때부터 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석재가 추가로 필요하다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병력 </a:t>
                      </a:r>
                      <a:r>
                        <a:rPr lang="ko-KR" altLang="en-US" sz="1100" baseline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치료시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자원을 소모한다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레벨로 업그레이드 할 때 마구간의 레벨을 필요로 한다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29" y="4135713"/>
            <a:ext cx="448697" cy="434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34" y="4776165"/>
            <a:ext cx="481892" cy="4367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095" y="3495261"/>
            <a:ext cx="465295" cy="434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495261"/>
            <a:ext cx="1161855" cy="8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36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187624" y="3429000"/>
          <a:ext cx="6696744" cy="2664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41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74186">
                  <a:extLst>
                    <a:ext uri="{9D8B030D-6E8A-4147-A177-3AD203B41FA5}">
                      <a16:colId xmlns="" xmlns:a16="http://schemas.microsoft.com/office/drawing/2014/main" val="2303563191"/>
                    </a:ext>
                  </a:extLst>
                </a:gridCol>
              </a:tblGrid>
              <a:tr h="638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기본</a:t>
                      </a:r>
                      <a:r>
                        <a:rPr lang="ko-KR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터치 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257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기본 애니메이션 재생</a:t>
                      </a:r>
                      <a:endParaRPr lang="en-US" altLang="ko-KR" sz="14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4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ex) </a:t>
                      </a: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중국의 경우 </a:t>
                      </a:r>
                      <a:r>
                        <a:rPr lang="en-US" alt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깃발이 펄럭임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공통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UI</a:t>
                      </a: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 호출되어 아래쪽에 버튼 세 개와 위쪽에 건물 명칭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레벨이 표기된다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가장 오른쪽 버튼은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붕대 모양의 아이콘으로 표현된다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가장 오른쪽 버튼 터치 시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부상자 </a:t>
                      </a: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치료창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 뜬다</a:t>
                      </a:r>
                      <a:endParaRPr lang="ko-KR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856" y="154680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상태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14679"/>
            <a:ext cx="1545796" cy="10992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1600" y="1564891"/>
            <a:ext cx="5698104" cy="39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4286810"/>
            <a:ext cx="1398268" cy="13982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95" y="1979242"/>
            <a:ext cx="2593496" cy="12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37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187624" y="3429000"/>
          <a:ext cx="6696744" cy="2664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8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8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조건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상태 표현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257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중상을 입은 병력이 있다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병력이 중상을 입은 즉시 병원으로 이송되며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거리와 상관 없음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건설된 모든 병원에 </a:t>
                      </a:r>
                      <a:r>
                        <a:rPr lang="ko-KR" altLang="en-US" sz="12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말풍선으로</a:t>
                      </a: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적십자 아이콘이 뜨게 된다</a:t>
                      </a: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1840" y="1429383"/>
            <a:ext cx="12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치료가 필요한</a:t>
            </a:r>
            <a:endParaRPr lang="en-US" altLang="ko-KR" sz="140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병력이 있을 때</a:t>
            </a:r>
            <a:endParaRPr lang="en-US" altLang="ko-KR" sz="140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51" y="1945388"/>
            <a:ext cx="2870178" cy="13963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865" y="2001013"/>
            <a:ext cx="1216975" cy="131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38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3608" y="4949648"/>
          <a:ext cx="6984776" cy="118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3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923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4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터치 후 표현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695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치료 </a:t>
                      </a:r>
                      <a:r>
                        <a:rPr lang="en-US" altLang="ko-KR" sz="1400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400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를 띄움</a:t>
                      </a:r>
                      <a:endParaRPr lang="en-US" altLang="ko-KR" sz="1400" kern="100" dirty="0" smtClean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400" kern="100" dirty="0" smtClean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400" kern="100" baseline="0" dirty="0" err="1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말풍선을</a:t>
                      </a:r>
                      <a:r>
                        <a:rPr lang="ko-KR" altLang="en-US" sz="1400" kern="100" baseline="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 터치</a:t>
                      </a:r>
                      <a:endParaRPr lang="en-US" altLang="ko-KR" sz="1400" kern="100" baseline="0" dirty="0" smtClean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kern="100" baseline="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건물 터치 후 버튼을 띄워 </a:t>
                      </a:r>
                      <a:r>
                        <a:rPr lang="ko-KR" altLang="en-US" sz="1400" kern="100" baseline="0" dirty="0" err="1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붕대버튼</a:t>
                      </a:r>
                      <a:r>
                        <a:rPr lang="ko-KR" altLang="en-US" sz="1400" kern="100" baseline="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 터치</a:t>
                      </a:r>
                      <a:endParaRPr lang="ko-KR" altLang="ko-KR" sz="1100" kern="100" dirty="0" smtClean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1. 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부상자 치료라는 팝업이 뜸</a:t>
                      </a:r>
                      <a:endParaRPr lang="ko-KR" altLang="ko-KR" sz="105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2. 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내용은 부상자 이미지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부상자 수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수용량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부상자 선택 패널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필요 자원 수량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즉시 치료 버튼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치료 버튼으로 구성한다</a:t>
                      </a:r>
                      <a:endParaRPr lang="ko-KR" sz="800" kern="100" dirty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병원 치료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8786" y="1420629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중상 병력이 있는 상태에서</a:t>
            </a:r>
            <a:endParaRPr lang="en-US" altLang="ko-KR" sz="140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치료 </a:t>
            </a:r>
            <a:r>
              <a:rPr lang="en-US" altLang="ko-KR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띄웠을 때</a:t>
            </a:r>
            <a:endParaRPr lang="en-US" altLang="ko-KR" sz="140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8" y="2290664"/>
            <a:ext cx="4798313" cy="23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4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39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3608" y="5016614"/>
          <a:ext cx="6984776" cy="116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92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터치 후 표현</a:t>
                      </a:r>
                      <a:endParaRPr lang="ko-KR" sz="1400" kern="100" dirty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08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치료 버튼을 누름</a:t>
                      </a:r>
                      <a:endParaRPr lang="ko-KR" altLang="ko-KR" sz="1100" kern="100" dirty="0" smtClean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치료를 시작하며 필요 시간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진행도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)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가 건물 아래로 표시된다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연맹 지원 </a:t>
                      </a:r>
                      <a:r>
                        <a:rPr lang="ko-KR" altLang="en-US" sz="1050" kern="100" dirty="0" err="1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말풍선이</a:t>
                      </a:r>
                      <a:r>
                        <a:rPr lang="ko-KR" altLang="en-US" sz="1050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 건물 위로 표시된다</a:t>
                      </a:r>
                      <a:endParaRPr lang="en-US" altLang="ko-KR" sz="1050" kern="100" dirty="0" smtClean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치료가 끝나면 병력</a:t>
                      </a:r>
                      <a:r>
                        <a:rPr lang="ko-KR" altLang="en-US" sz="1050" kern="100" baseline="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 아이콘이 건물 위로 표시되며 대기 상태가 된다</a:t>
                      </a:r>
                      <a:endParaRPr lang="ko-KR" sz="1050" kern="100" dirty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병원 치료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3928" y="158048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치료</a:t>
            </a:r>
            <a:endParaRPr lang="en-US" altLang="ko-KR" sz="140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9" y="2159431"/>
            <a:ext cx="3174141" cy="23751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95" y="2159431"/>
            <a:ext cx="3395989" cy="23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908720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기획서 제안 의도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2636912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 건설 류 게임 개발을 해 본 적 없는 개발자에게 개발을 의뢰하기 위해 제작한 도시 전략 시뮬레이션 게임의 내정 기획서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기본적인 도시 성장과 발전에 필요한 항목을 정리하였다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기획서를 토대로 개발자에게 도시의 내정 시스템을 이해시켜 개발하는 것을 목표로 함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952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40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3608" y="5016614"/>
          <a:ext cx="6984776" cy="1167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92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터치 후 표현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08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치료가 끝나서 대기중인 병력 표현 </a:t>
                      </a:r>
                      <a:r>
                        <a:rPr lang="en-US" altLang="ko-KR" sz="1400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400" kern="100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Times New Roman" panose="02020603050405020304" pitchFamily="18" charset="0"/>
                        </a:rPr>
                        <a:t>를 터치</a:t>
                      </a:r>
                      <a:endParaRPr lang="ko-KR" altLang="ko-KR" sz="1100" kern="100" dirty="0" smtClean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아이콘이 사방으로 흩어지며 빛으로 변해 전투력 표현 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UI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로 날아간다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전투력이 회수한 병력의 전투력만큼 상승한다</a:t>
                      </a:r>
                      <a:endParaRPr lang="ko-KR" sz="1050" kern="100" dirty="0"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병원 치료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3928" y="1580482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 중인 병력 회수</a:t>
            </a:r>
            <a:endParaRPr lang="en-US" altLang="ko-KR" sz="140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028000"/>
            <a:ext cx="5220072" cy="253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0315" y="2044155"/>
            <a:ext cx="66425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정찰병이 위치하는 곳이며 정찰병을 정찰 보내는 기능을 한다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주둔지 레벨에 따라 정찰병이 안개 지역을 탐색하는 범위가 넓어지고 정찰병의 수도 늘어나며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정찰병의 행군 속도에 보너스 수치가 적용된다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정찰병의 역할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안개 지역 정찰을 통해 해금한다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부족 마을의 위치를 알아낸다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신비한 동굴을 탐사한다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정찰의 연구가 상승될 수록 정찰을 통해 정보를 얻을 수 있다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도시의 부대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성벽 내구력 등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병력 수와 병력 타입 등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정찰병 주둔지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41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30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42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37894"/>
            <a:ext cx="6115859" cy="2975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9792" y="5345143"/>
            <a:ext cx="39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내 군사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기술 연구 개발담당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56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12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43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08" y="2205144"/>
            <a:ext cx="3240000" cy="2520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4" y="2205144"/>
            <a:ext cx="3240000" cy="25200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4344967" y="3214276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0860" y="5013176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시청건물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LEVEL 4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생성 가능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6X6 SIZE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80657" y="5013175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아카데미라는 이름 표시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버튼이 활성화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39952" y="3769295"/>
            <a:ext cx="794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TOUCH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75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12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44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4" y="2205144"/>
            <a:ext cx="3240000" cy="25200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4344967" y="3214276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84992" y="5043618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버튼 터치 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33024" y="5057949"/>
            <a:ext cx="3004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아카데미의 정보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연구속도 향상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전투력 표시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4" y="2216666"/>
            <a:ext cx="3240000" cy="252000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 rot="3468539">
            <a:off x="1688319" y="3515515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69" y="2216666"/>
            <a:ext cx="3240000" cy="2520000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31" y="2205144"/>
            <a:ext cx="3240000" cy="2520000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 rot="2852722">
            <a:off x="1526939" y="3771004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8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1" y="-3966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45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4" y="2205144"/>
            <a:ext cx="3240000" cy="25200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4344967" y="3214276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4082" y="5160277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터치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5686" y="4820959"/>
            <a:ext cx="3420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아카데미의 레벨정보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연구속도 향상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전투력 향상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수치 표시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필요자원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즉시 업그레이드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표시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4" y="2216666"/>
            <a:ext cx="3240000" cy="252000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 rot="5400000">
            <a:off x="2253651" y="3580439"/>
            <a:ext cx="454034" cy="5392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57" y="2205144"/>
            <a:ext cx="3240000" cy="252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31" y="2205144"/>
            <a:ext cx="3240000" cy="252000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5400000">
            <a:off x="2245864" y="3770396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8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1" y="-3966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46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344967" y="3214276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4082" y="5160277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시 빨리 진행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터치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5686" y="4820959"/>
            <a:ext cx="3420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아카데미의 레벨정보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연구속도 향상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전투력 향상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수치 표시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필요자원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즉시 업그레이드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표시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6954229">
            <a:off x="2844071" y="3529043"/>
            <a:ext cx="454034" cy="5392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57" y="2205144"/>
            <a:ext cx="3240000" cy="2520000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31" y="2205144"/>
            <a:ext cx="3240000" cy="2520000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 rot="7015996">
            <a:off x="2893996" y="3668942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1" y="-3966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47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283968" y="3214276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67544" y="5158933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업그레이드 시 빨리 진행 버튼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연구 개발 빨리 진행 버튼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5686" y="5025950"/>
            <a:ext cx="3420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연구 남은 진행 시간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아이템을 이용 가속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사용 버튼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6954229">
            <a:off x="2844071" y="3529043"/>
            <a:ext cx="454034" cy="5392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57" y="2205144"/>
            <a:ext cx="3240000" cy="2520000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31" y="2205144"/>
            <a:ext cx="3240000" cy="2520000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 rot="7015996">
            <a:off x="2893996" y="3668942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31" y="2216665"/>
            <a:ext cx="3240000" cy="252000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5400000">
            <a:off x="2243698" y="3631510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989857" y="2205144"/>
            <a:ext cx="32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4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1" y="-3966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48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344967" y="3214276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4082" y="5160277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건물 업그레이드</a:t>
            </a:r>
            <a:r>
              <a:rPr lang="en-US" altLang="ko-KR" dirty="0" smtClean="0"/>
              <a:t> ,</a:t>
            </a:r>
            <a:r>
              <a:rPr lang="ko-KR" altLang="en-US" dirty="0" smtClean="0"/>
              <a:t>연구 가속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r>
              <a:rPr lang="ko-KR" altLang="en-US" dirty="0" smtClean="0"/>
              <a:t> 빨리 진행 버튼 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985686" y="5025950"/>
            <a:ext cx="3420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건물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연구개발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업그레이드 남은 진행 시간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아이템을 이용 가속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사용 버튼 활성화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6954229">
            <a:off x="2844071" y="3529043"/>
            <a:ext cx="454034" cy="5392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57" y="2205144"/>
            <a:ext cx="3240000" cy="2520000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31" y="2205144"/>
            <a:ext cx="3240000" cy="2520000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 rot="7015996">
            <a:off x="2893996" y="3668942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31" y="2216665"/>
            <a:ext cx="3240000" cy="252000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5400000">
            <a:off x="2243698" y="3631510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989857" y="2205144"/>
            <a:ext cx="3240000" cy="252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39952" y="3717032"/>
            <a:ext cx="794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TOUCH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135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1" y="-3966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49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1430" y="5143257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 개발 버튼 클릭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016" y="5445224"/>
            <a:ext cx="342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기술 업그레이드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군사 기술 업그레이드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6954229">
            <a:off x="2844071" y="3529043"/>
            <a:ext cx="454034" cy="5392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31" y="2205144"/>
            <a:ext cx="3240000" cy="2520000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 rot="7015996">
            <a:off x="2893996" y="3668942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04784"/>
            <a:ext cx="3600000" cy="180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27" y="3573216"/>
            <a:ext cx="3600000" cy="18000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5400000">
            <a:off x="6204138" y="3093006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9918864">
            <a:off x="4172213" y="2419560"/>
            <a:ext cx="469608" cy="4215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2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0315" y="2044155"/>
            <a:ext cx="6642520" cy="435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건물은 하나의 기능을 가진 오브젝트이다</a:t>
            </a:r>
            <a:endParaRPr lang="en-US" altLang="ko-KR" sz="1600" b="1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건물은 건설을 통해 만들 수 있다</a:t>
            </a:r>
            <a:endParaRPr lang="en-US" altLang="ko-KR" sz="1600" b="1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건설은  </a:t>
            </a:r>
            <a:r>
              <a:rPr lang="ko-KR" altLang="en-US" sz="1600" b="1" spc="-2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건물마다 필요한 자원을 소모해 건물을 만드는 것을 </a:t>
            </a:r>
            <a:r>
              <a:rPr lang="ko-KR" altLang="en-US" sz="1600" b="1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말한다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lnSpc>
                <a:spcPct val="200000"/>
              </a:lnSpc>
              <a:buFontTx/>
              <a:buAutoNum type="arabicPeriod"/>
            </a:pPr>
            <a:r>
              <a:rPr lang="ko-KR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건물의 업그레이드란 </a:t>
            </a:r>
            <a:r>
              <a:rPr lang="ko-KR" altLang="ko-KR" sz="16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정해진 량의 재료를 비용으로 제공하고 일정 시간을 기다려 건물의 레벨이 오르는 것을 </a:t>
            </a:r>
            <a:r>
              <a:rPr lang="ko-KR" altLang="ko-KR" sz="16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말한다</a:t>
            </a:r>
            <a:endParaRPr lang="en-US" altLang="ko-KR" sz="16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ko-KR" sz="16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업그레이드에 필요한 재료와 수량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6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건설시간은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건물의 </a:t>
            </a:r>
            <a:r>
              <a:rPr lang="ko-KR" altLang="ko-KR" sz="16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레벨이 </a:t>
            </a:r>
            <a:r>
              <a:rPr lang="ko-KR" altLang="ko-KR" sz="16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오름에 따라 증가한다</a:t>
            </a:r>
            <a:endParaRPr lang="ko-KR" altLang="ko-KR" sz="16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0" indent="-342900">
              <a:lnSpc>
                <a:spcPct val="110000"/>
              </a:lnSpc>
              <a:buFontTx/>
              <a:buAutoNum type="arabicPeriod"/>
            </a:pPr>
            <a:endParaRPr lang="ko-KR" altLang="ko-KR" sz="16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endParaRPr lang="en-US" altLang="ko-KR" sz="1600" b="1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36005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건물이란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09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50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1640" y="5719634"/>
            <a:ext cx="577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기술에는 레벨 별로 관련 기술을 업그레이드 할 수 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70" y="2060556"/>
            <a:ext cx="7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51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79712" y="5615801"/>
            <a:ext cx="4055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기술개발을 이미 활성화 된 곳은 밝은 화면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기술개발 영역이 되지 않은 곳은 비활성화 화면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경제기술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군사기술 동일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1" y="1991664"/>
            <a:ext cx="739805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0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89711" y="658170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요소 분석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857" y="4136445"/>
            <a:ext cx="6642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구성요소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4512" y="1557181"/>
            <a:ext cx="6642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내 교류요소 분석</a:t>
            </a:r>
            <a:endParaRPr lang="ko-KR" altLang="ko-KR" sz="16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9107" y="4599803"/>
            <a:ext cx="5427761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교류건물은 연맹센터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spc="-50" dirty="0" err="1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교역소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기념비와 같은 </a:t>
            </a:r>
            <a:r>
              <a:rPr lang="ko-KR" altLang="en-US" sz="120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연맹요소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endParaRPr lang="en-US" altLang="ko-KR" sz="1200" b="0" spc="-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사격장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마구간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군영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공성무기와 같은 </a:t>
            </a:r>
            <a:r>
              <a:rPr lang="ko-KR" altLang="en-US" sz="120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전투요소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분류할 수 있다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4512" y="2094277"/>
            <a:ext cx="708788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228600" indent="-228600">
              <a:lnSpc>
                <a:spcPts val="2000"/>
              </a:lnSpc>
              <a:buFontTx/>
              <a:buAutoNum type="arabicParenBoth"/>
            </a:pP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옥수수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목재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석재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금화 등 자금 지원 가능</a:t>
            </a:r>
            <a:endParaRPr lang="en-US" altLang="ko-KR" sz="1200" b="0" spc="-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 관련 각종 업적 확인 가능</a:t>
            </a:r>
            <a:endParaRPr lang="en-US" altLang="ko-KR" sz="1200" b="0" spc="-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각종 협공 전략 수립 및 회의 진행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국가와의 연합 결정</a:t>
            </a:r>
            <a:endParaRPr lang="en-US" altLang="ko-KR" sz="1200" b="0" spc="-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 </a:t>
            </a:r>
            <a:r>
              <a:rPr lang="ko-KR" altLang="en-US" sz="1200" b="0" spc="-50" dirty="0" err="1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연맹원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위치 좌표 선정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협공 일시 및 진로 방향 설정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협공을 위해 모이는 좌표 지정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(5) </a:t>
            </a:r>
            <a:r>
              <a:rPr lang="ko-KR" altLang="en-US" sz="1200" b="0" spc="-50" dirty="0" err="1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연맹원들이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다른 유저로부터 침략 당할 시 화재가 발생한다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임원등급은 다른 등급과 달리 화재를 진압할 수 있다</a:t>
            </a: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b="0" spc="-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(6)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</a:t>
            </a:r>
            <a:r>
              <a:rPr lang="ko-KR" altLang="en-US" sz="1200" b="0" spc="-50" dirty="0" err="1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연맹원들의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온라인상태를 확인할 수 있어 각종 기능들을 전략적으로 활용 가능</a:t>
            </a:r>
            <a:endParaRPr lang="en-US" altLang="ko-KR" sz="1200" b="0" spc="-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(7) </a:t>
            </a:r>
            <a:r>
              <a:rPr lang="ko-KR" altLang="en-US" sz="12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너무 멀리 떨어져 있을 시 이주 위치 제안</a:t>
            </a:r>
            <a:endParaRPr lang="en-US" altLang="ko-KR" sz="1200" b="0" spc="-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69" y="1743849"/>
            <a:ext cx="1056935" cy="8044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37" y="2266386"/>
            <a:ext cx="905898" cy="7297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689" y="1690137"/>
            <a:ext cx="1039217" cy="8082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518" y="1227075"/>
            <a:ext cx="778433" cy="8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59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외적 요소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교류건물 </a:t>
            </a:r>
            <a:r>
              <a:rPr lang="en-US" altLang="ko-KR" sz="30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</a:t>
            </a:r>
            <a:endParaRPr lang="en-US" altLang="ko-KR" sz="16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283968" y="152809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상태</a:t>
            </a:r>
            <a:endParaRPr lang="en-US" altLang="ko-KR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15" y="2132856"/>
            <a:ext cx="1500953" cy="11423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44" y="2168474"/>
            <a:ext cx="1286465" cy="10363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93" y="2070734"/>
            <a:ext cx="1475790" cy="11478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74" y="2011119"/>
            <a:ext cx="1105451" cy="1173007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378450"/>
              </p:ext>
            </p:extLst>
          </p:nvPr>
        </p:nvGraphicFramePr>
        <p:xfrm>
          <a:off x="1043608" y="3429000"/>
          <a:ext cx="5216826" cy="27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065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84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애니메</a:t>
                      </a: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이</a:t>
                      </a: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션 </a:t>
                      </a:r>
                      <a:endParaRPr lang="en-US" altLang="ko-KR" sz="1400" b="1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해당 </a:t>
                      </a: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기본 애니메이션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재생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257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1" kern="10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터치 </a:t>
                      </a:r>
                      <a:r>
                        <a:rPr lang="ko-KR" altLang="en-US" sz="1400" b="1" kern="10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관련 </a:t>
                      </a:r>
                      <a:r>
                        <a:rPr lang="en-US" altLang="ko-KR" sz="1400" b="1" kern="10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en-US" altLang="ko-KR" sz="1400" b="1" kern="100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1" kern="100" baseline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및 옵션</a:t>
                      </a:r>
                      <a:endParaRPr lang="ko-KR" altLang="ko-KR" sz="1400" kern="10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86" y="3382617"/>
            <a:ext cx="1420609" cy="1391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/>
          <p:cNvSpPr txBox="1"/>
          <p:nvPr/>
        </p:nvSpPr>
        <p:spPr>
          <a:xfrm>
            <a:off x="2362101" y="4394067"/>
            <a:ext cx="3843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번 째 버튼의 경우 인포메이션으로 공통된 요소이다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째 버튼도 업그레이드 버튼으로 공통된 요소이다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세번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째와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네번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째 버튼의 경우 각 건물의 특징에 맞는    기능을 보유하고 있다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지원부대 관리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연맹원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루체른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전쟁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70" y="4774357"/>
            <a:ext cx="1424725" cy="1401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40" y="4450226"/>
            <a:ext cx="244172" cy="28007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27" y="4714885"/>
            <a:ext cx="286213" cy="3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0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외적 요소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30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건물 </a:t>
            </a:r>
            <a:r>
              <a:rPr lang="en-US" altLang="ko-KR" sz="30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3000" b="0" spc="-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971600" y="2060848"/>
          <a:ext cx="7344817" cy="404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642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아이콘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 사항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C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건물 기능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 건설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가능 여부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연맹센터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시청 </a:t>
                      </a: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레벨</a:t>
                      </a:r>
                      <a:endParaRPr lang="en-US" altLang="ko-KR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연맹센터 레벨이 올라갈수록 지원병력의 최대인원수와 한 번에 지원받을 수 있는 횟수가 늘어난다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연맹센터 설치 시 자신의 병력을 연맹원에게 지원할 수 있다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</a:txBody>
                  <a:tcPr marL="68580" marR="68580" marT="34290" marB="34290" anchor="ctr"/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불가능</a:t>
                      </a:r>
                      <a:endParaRPr lang="en-US" altLang="ko-KR" sz="14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교역소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시청 </a:t>
                      </a: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en-US" altLang="ko-KR" sz="11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교역소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레벨이 올라갈수록 회당 운송량이 늘어나며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세금이 감소한다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교역소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설치 시 자신의 자원을 </a:t>
                      </a:r>
                      <a:r>
                        <a:rPr lang="ko-KR" altLang="en-US" sz="90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연맹원과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공유할 수 있다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시청 </a:t>
                      </a: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 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성의 레벨이 올라갈수록 연맹 집결부대의 인원이 늘어나며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전투력이 상승한다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성을 지을 시 연맹부대를 한 곳에 집결시킬 수 있다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기념비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시청 </a:t>
                      </a:r>
                      <a:r>
                        <a:rPr lang="en-US" altLang="ko-KR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 </a:t>
                      </a:r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자신의 왕국 및 연합국의 업적을 확인할 수 있으며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각 업적에 따라 특별한 보상을 획득할 수 있다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48" y="3533866"/>
            <a:ext cx="849859" cy="6846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82" y="2636912"/>
            <a:ext cx="958145" cy="7292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99" y="5251417"/>
            <a:ext cx="768056" cy="8149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34" y="4399108"/>
            <a:ext cx="969561" cy="7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83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198889" y="4509126"/>
          <a:ext cx="6696744" cy="158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8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96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인포메이션 버튼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4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내 추가 정보 버튼 클릭 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045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지원부대인원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지원가능 횟수</a:t>
                      </a:r>
                      <a:r>
                        <a:rPr lang="ko-KR" altLang="en-US" sz="1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및 </a:t>
                      </a:r>
                      <a:endParaRPr lang="en-US" altLang="ko-KR" sz="1400" kern="1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전투력 증가치 확인 가능</a:t>
                      </a:r>
                      <a:endParaRPr lang="ko-KR" sz="11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지원부대인원의 </a:t>
                      </a:r>
                      <a:r>
                        <a:rPr lang="ko-KR" altLang="en-US" sz="1200" kern="12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레벨별</a:t>
                      </a: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kern="12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증가량과</a:t>
                      </a: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지원받을 수 있는 횟수 및 </a:t>
                      </a:r>
                      <a:r>
                        <a:rPr lang="ko-KR" altLang="en-US" sz="1200" kern="12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레벨별</a:t>
                      </a: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전투력 </a:t>
                      </a:r>
                      <a:r>
                        <a:rPr lang="ko-KR" altLang="en-US" sz="1200" kern="12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증가량</a:t>
                      </a: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확인 가능</a:t>
                      </a: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75" y="1683682"/>
            <a:ext cx="431746" cy="4952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26" y="2319961"/>
            <a:ext cx="3274589" cy="20508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02103"/>
            <a:ext cx="3240360" cy="20687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2265767" y="2541320"/>
            <a:ext cx="216024" cy="22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47764" y="2510085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45" y="1019741"/>
            <a:ext cx="1229288" cy="1209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0" name="직선 화살표 연결선 19"/>
          <p:cNvCxnSpPr/>
          <p:nvPr/>
        </p:nvCxnSpPr>
        <p:spPr>
          <a:xfrm>
            <a:off x="6192180" y="1244518"/>
            <a:ext cx="538419" cy="536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0962" y="726851"/>
            <a:ext cx="403244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57273" y="1801894"/>
            <a:ext cx="381642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4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 센터 </a:t>
            </a:r>
            <a:endParaRPr lang="en-US" altLang="ko-KR" sz="24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52434" y="1839979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인포메이션 버튼</a:t>
            </a:r>
            <a:endParaRPr lang="en-US" altLang="ko-KR" sz="12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39479" y="986486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1A61CC09-6652-473C-9E10-C41CCB04971F}"/>
              </a:ext>
            </a:extLst>
          </p:cNvPr>
          <p:cNvSpPr/>
          <p:nvPr/>
        </p:nvSpPr>
        <p:spPr>
          <a:xfrm>
            <a:off x="6641101" y="1717684"/>
            <a:ext cx="495895" cy="4696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AF90A8BA-0BC0-4938-9523-9AC812186744}"/>
              </a:ext>
            </a:extLst>
          </p:cNvPr>
          <p:cNvSpPr/>
          <p:nvPr/>
        </p:nvSpPr>
        <p:spPr>
          <a:xfrm>
            <a:off x="2504750" y="2742984"/>
            <a:ext cx="153969" cy="150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060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223628" y="4501046"/>
          <a:ext cx="6696744" cy="158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8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96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업그레이드 버튼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4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내 추가 정보 버튼 클릭 시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0450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지원부대인원</a:t>
                      </a:r>
                      <a:r>
                        <a:rPr lang="en-US" altLang="ko-KR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지원 횟수 확인 </a:t>
                      </a:r>
                      <a:endParaRPr lang="en-US" alt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전투력 </a:t>
                      </a:r>
                      <a:r>
                        <a:rPr lang="ko-KR" altLang="en-US" sz="11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증가량</a:t>
                      </a: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및 필요 자원 확인</a:t>
                      </a:r>
                      <a:endParaRPr lang="en-US" alt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업그레이드 시간 확인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지원 부대 인원</a:t>
                      </a:r>
                      <a:r>
                        <a:rPr lang="en-US" altLang="ko-KR" sz="11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1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지원 횟수의 </a:t>
                      </a:r>
                      <a:r>
                        <a:rPr lang="ko-KR" altLang="en-US" sz="1100" kern="12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레벨별</a:t>
                      </a:r>
                      <a:r>
                        <a:rPr lang="ko-KR" altLang="en-US" sz="11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2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증가량</a:t>
                      </a:r>
                      <a:r>
                        <a:rPr lang="ko-KR" altLang="en-US" sz="11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확인</a:t>
                      </a:r>
                      <a:endParaRPr lang="en-US" altLang="ko-KR" sz="1100" kern="1200" baseline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2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전투력의 레벨 별 </a:t>
                      </a:r>
                      <a:r>
                        <a:rPr lang="ko-KR" altLang="en-US" sz="1100" kern="1200" baseline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증가량</a:t>
                      </a:r>
                      <a:r>
                        <a:rPr lang="ko-KR" altLang="en-US" sz="1100" kern="12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확인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57273" y="1801894"/>
            <a:ext cx="381642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4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 센터 </a:t>
            </a:r>
            <a:endParaRPr lang="en-US" altLang="ko-KR" sz="24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2434" y="1839979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버튼</a:t>
            </a:r>
            <a:endParaRPr lang="en-US" altLang="ko-KR" sz="12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58" y="2311110"/>
            <a:ext cx="3274494" cy="20678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63" y="1618014"/>
            <a:ext cx="565633" cy="602846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483768" y="2591725"/>
            <a:ext cx="216024" cy="22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22572" y="2485041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9" y="2311110"/>
            <a:ext cx="3274494" cy="205792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45" y="1019741"/>
            <a:ext cx="1229288" cy="1209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2" name="직선 화살표 연결선 31"/>
          <p:cNvCxnSpPr/>
          <p:nvPr/>
        </p:nvCxnSpPr>
        <p:spPr>
          <a:xfrm>
            <a:off x="6636828" y="1323562"/>
            <a:ext cx="538419" cy="536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44435" y="1375660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0962" y="726851"/>
            <a:ext cx="403244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4242607E-C29D-4396-AC97-E2495678C10F}"/>
              </a:ext>
            </a:extLst>
          </p:cNvPr>
          <p:cNvSpPr/>
          <p:nvPr/>
        </p:nvSpPr>
        <p:spPr>
          <a:xfrm>
            <a:off x="7071349" y="1812391"/>
            <a:ext cx="419279" cy="410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D96C4130-C69C-4869-A68E-B16671455EC9}"/>
              </a:ext>
            </a:extLst>
          </p:cNvPr>
          <p:cNvSpPr/>
          <p:nvPr/>
        </p:nvSpPr>
        <p:spPr>
          <a:xfrm>
            <a:off x="2656542" y="2822441"/>
            <a:ext cx="153969" cy="150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98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223628" y="4501046"/>
          <a:ext cx="6696744" cy="158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8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96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지원부대관리 버튼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4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내 추가 정보 버튼 클릭 시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0450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연맹원들에게</a:t>
                      </a: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현재 지원중인 부대 현황 표시</a:t>
                      </a:r>
                      <a:endParaRPr lang="en-US" alt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현재 지원중인 부대 </a:t>
                      </a:r>
                      <a:r>
                        <a:rPr lang="en-US" altLang="ko-KR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전체 부대원 총량</a:t>
                      </a:r>
                      <a:endParaRPr lang="en-US" alt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과거 다른 </a:t>
                      </a:r>
                      <a:r>
                        <a:rPr lang="ko-KR" altLang="en-US" sz="11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연맹원을</a:t>
                      </a: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지원했던 기록이 나타난다</a:t>
                      </a:r>
                      <a:r>
                        <a:rPr lang="en-US" altLang="ko-KR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ko-KR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아이디</a:t>
                      </a:r>
                      <a:r>
                        <a:rPr lang="en-US" altLang="ko-KR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부대인원</a:t>
                      </a:r>
                      <a:r>
                        <a:rPr lang="en-US" altLang="ko-KR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지원날짜를 확인할 수 있다</a:t>
                      </a:r>
                      <a:r>
                        <a:rPr lang="en-US" altLang="ko-KR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57273" y="1801894"/>
            <a:ext cx="381642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4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 센터 </a:t>
            </a:r>
            <a:endParaRPr lang="en-US" altLang="ko-KR" sz="24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2538" y="1841034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지원부대관리 버튼</a:t>
            </a:r>
            <a:endParaRPr lang="en-US" altLang="ko-KR" sz="12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47" y="1081390"/>
            <a:ext cx="1229288" cy="1209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2" name="직선 화살표 연결선 31"/>
          <p:cNvCxnSpPr/>
          <p:nvPr/>
        </p:nvCxnSpPr>
        <p:spPr>
          <a:xfrm flipH="1">
            <a:off x="7639814" y="1176267"/>
            <a:ext cx="624558" cy="624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81" y="1602814"/>
            <a:ext cx="574339" cy="633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80" y="2363685"/>
            <a:ext cx="3242135" cy="205789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87515" y="2414929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530038" y="2451954"/>
            <a:ext cx="216024" cy="22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45" y="2363685"/>
            <a:ext cx="3153790" cy="205789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57919" y="959120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0962" y="726851"/>
            <a:ext cx="403244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DD439E12-957D-4B4C-BD2C-1714A9AC32F1}"/>
              </a:ext>
            </a:extLst>
          </p:cNvPr>
          <p:cNvSpPr/>
          <p:nvPr/>
        </p:nvSpPr>
        <p:spPr>
          <a:xfrm>
            <a:off x="7323584" y="1808991"/>
            <a:ext cx="419279" cy="410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76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223628" y="4478315"/>
          <a:ext cx="6696744" cy="147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8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25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인포메이션 버튼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4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내 추가 정보 버튼 클릭 시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1842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연맹원에게</a:t>
                      </a: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지원 가능한 최대 운송량</a:t>
                      </a: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및 </a:t>
                      </a:r>
                      <a:endParaRPr lang="en-US" altLang="ko-KR" sz="1100" kern="100" baseline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세율 확인 가능</a:t>
                      </a:r>
                      <a:endParaRPr lang="en-US" altLang="ko-KR" sz="1100" kern="100" baseline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레벨별</a:t>
                      </a: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최대 운송량</a:t>
                      </a:r>
                      <a:r>
                        <a:rPr lang="en-US" altLang="ko-KR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세율</a:t>
                      </a:r>
                      <a:r>
                        <a:rPr lang="en-US" altLang="ko-KR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전투력 </a:t>
                      </a:r>
                      <a:r>
                        <a:rPr lang="ko-KR" altLang="en-US" sz="1100" kern="100" baseline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변화량</a:t>
                      </a: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확인 가능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05979" y="1800420"/>
            <a:ext cx="381642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400" b="0" spc="-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교역소</a:t>
            </a:r>
            <a:endParaRPr lang="en-US" altLang="ko-KR" sz="24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00986" y="185043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인포메이션 버튼</a:t>
            </a:r>
            <a:endParaRPr lang="en-US" altLang="ko-KR" sz="12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76" y="2292131"/>
            <a:ext cx="3246033" cy="2074447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381755" y="2511369"/>
            <a:ext cx="216024" cy="22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03512" y="2466666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8" y="1682208"/>
            <a:ext cx="431746" cy="4952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08" y="2290657"/>
            <a:ext cx="3302089" cy="20773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91" y="1038066"/>
            <a:ext cx="1242442" cy="1217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2" name="직선 화살표 연결선 31"/>
          <p:cNvCxnSpPr/>
          <p:nvPr/>
        </p:nvCxnSpPr>
        <p:spPr>
          <a:xfrm>
            <a:off x="6271794" y="1411323"/>
            <a:ext cx="405718" cy="365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26318" y="1149713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0962" y="726851"/>
            <a:ext cx="403244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974E0D73-D0B0-402C-B190-32DD634F6C05}"/>
              </a:ext>
            </a:extLst>
          </p:cNvPr>
          <p:cNvSpPr/>
          <p:nvPr/>
        </p:nvSpPr>
        <p:spPr>
          <a:xfrm>
            <a:off x="6642030" y="1701541"/>
            <a:ext cx="419279" cy="410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10703AAA-8DF8-4CCF-8F59-80F0D580D527}"/>
              </a:ext>
            </a:extLst>
          </p:cNvPr>
          <p:cNvSpPr/>
          <p:nvPr/>
        </p:nvSpPr>
        <p:spPr>
          <a:xfrm>
            <a:off x="2537403" y="2724866"/>
            <a:ext cx="153969" cy="150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225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59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223628" y="4501046"/>
          <a:ext cx="6696744" cy="158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8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96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업그레이드 버튼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4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내 추가 정보 버튼 클릭 시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0450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업그레이드시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운송치 </a:t>
                      </a:r>
                      <a:r>
                        <a:rPr lang="ko-KR" altLang="en-US" sz="12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및 세율 </a:t>
                      </a:r>
                      <a:r>
                        <a:rPr lang="ko-KR" altLang="en-US" sz="1200" kern="100" baseline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변화량</a:t>
                      </a:r>
                      <a:r>
                        <a:rPr lang="ko-KR" altLang="en-US" sz="12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확인 가능</a:t>
                      </a:r>
                      <a:endParaRPr lang="en-US" altLang="ko-KR" sz="1200" kern="100" baseline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업그레이드 필요조건 및 소요시간 확인 가능</a:t>
                      </a:r>
                      <a:endParaRPr lang="en-US" altLang="ko-KR" sz="1200" kern="100" baseline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운송량</a:t>
                      </a:r>
                      <a:r>
                        <a:rPr lang="en-US" altLang="ko-KR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세율의 </a:t>
                      </a:r>
                      <a:r>
                        <a:rPr lang="ko-KR" altLang="en-US" sz="1200" kern="12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레벨별</a:t>
                      </a: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kern="12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증가량</a:t>
                      </a: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확인</a:t>
                      </a:r>
                      <a:endParaRPr lang="en-US" altLang="ko-KR" sz="1200" kern="1200" baseline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2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전투력의 레벨 별 </a:t>
                      </a:r>
                      <a:r>
                        <a:rPr lang="ko-KR" altLang="en-US" sz="1200" kern="1200" baseline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증가량</a:t>
                      </a:r>
                      <a:r>
                        <a:rPr lang="ko-KR" altLang="en-US" sz="1200" kern="12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확인</a:t>
                      </a: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5979" y="1800420"/>
            <a:ext cx="124645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400" b="0" spc="-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교역소</a:t>
            </a:r>
            <a:endParaRPr lang="en-US" altLang="ko-KR" sz="24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00986" y="185043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버튼</a:t>
            </a:r>
            <a:endParaRPr lang="en-US" altLang="ko-KR" sz="12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78" y="1639076"/>
            <a:ext cx="565633" cy="60284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91" y="1038066"/>
            <a:ext cx="1242442" cy="1217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2" name="직선 화살표 연결선 31"/>
          <p:cNvCxnSpPr/>
          <p:nvPr/>
        </p:nvCxnSpPr>
        <p:spPr>
          <a:xfrm>
            <a:off x="6543423" y="1214784"/>
            <a:ext cx="543796" cy="566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09" y="2347791"/>
            <a:ext cx="3340491" cy="20979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77530" y="2837638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339752" y="2611415"/>
            <a:ext cx="297466" cy="272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22" y="2330931"/>
            <a:ext cx="3302089" cy="20773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121513" y="1101335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40962" y="726851"/>
            <a:ext cx="403244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24C53DCC-C6D4-4619-A8D7-441FA06691A9}"/>
              </a:ext>
            </a:extLst>
          </p:cNvPr>
          <p:cNvSpPr/>
          <p:nvPr/>
        </p:nvSpPr>
        <p:spPr>
          <a:xfrm>
            <a:off x="6948264" y="1781175"/>
            <a:ext cx="419279" cy="410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7A96B176-2B5A-4CE3-B3AF-F3B5D5D2C173}"/>
              </a:ext>
            </a:extLst>
          </p:cNvPr>
          <p:cNvSpPr/>
          <p:nvPr/>
        </p:nvSpPr>
        <p:spPr>
          <a:xfrm>
            <a:off x="2622455" y="2876929"/>
            <a:ext cx="153969" cy="150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60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36005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건물 구성도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766487"/>
            <a:ext cx="5184576" cy="442548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067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60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201289" y="4422261"/>
          <a:ext cx="6696744" cy="158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8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96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단계별 보상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주별</a:t>
                      </a:r>
                      <a:r>
                        <a:rPr lang="ko-KR" altLang="en-US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보상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0450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도전과제 완료 혹은 일정량 </a:t>
                      </a:r>
                      <a:r>
                        <a:rPr lang="ko-KR" altLang="en-US" sz="12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과금시마다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레벨이 오르며</a:t>
                      </a:r>
                      <a:r>
                        <a:rPr lang="en-US" altLang="ko-KR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레벨당 각종 성장에 필요한 자원 및 아이템을 제공한다</a:t>
                      </a:r>
                      <a:r>
                        <a:rPr lang="en-US" altLang="ko-KR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매주 도전할 과제가 주어진다</a:t>
                      </a:r>
                      <a:r>
                        <a:rPr lang="en-US" altLang="ko-KR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과제 해결 시 성장에 필요한 </a:t>
                      </a:r>
                      <a:r>
                        <a:rPr lang="ko-KR" altLang="en-US" sz="1200" kern="12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여러가지</a:t>
                      </a: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자원</a:t>
                      </a:r>
                      <a:r>
                        <a:rPr lang="ko-KR" altLang="en-US" sz="1200" kern="12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및 아이템을 제공한다</a:t>
                      </a:r>
                      <a:r>
                        <a:rPr lang="en-US" altLang="ko-KR" sz="1200" kern="12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200" kern="12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 </a:t>
                      </a: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5979" y="1800420"/>
            <a:ext cx="127277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400" b="0" spc="-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교역소</a:t>
            </a:r>
            <a:endParaRPr lang="en-US" altLang="ko-KR" sz="24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00986" y="1850433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루체른</a:t>
            </a:r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스크롤 버튼</a:t>
            </a:r>
            <a:endParaRPr lang="en-US" altLang="ko-KR" sz="12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14" y="1122463"/>
            <a:ext cx="1242442" cy="1217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67" y="1644150"/>
            <a:ext cx="471086" cy="5454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6" y="2393461"/>
            <a:ext cx="3263251" cy="1899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96" y="2393047"/>
            <a:ext cx="3315025" cy="1910247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1800904" y="2558099"/>
            <a:ext cx="470817" cy="2643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6852470" y="2537831"/>
            <a:ext cx="543970" cy="284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7526707" y="1253071"/>
            <a:ext cx="624558" cy="624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99926" y="2436763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30691" y="1043024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78994" y="2857235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0962" y="726851"/>
            <a:ext cx="403244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6E4EB00-3F74-421E-AD1A-D0638A5C754F}"/>
              </a:ext>
            </a:extLst>
          </p:cNvPr>
          <p:cNvSpPr/>
          <p:nvPr/>
        </p:nvSpPr>
        <p:spPr>
          <a:xfrm>
            <a:off x="7186800" y="1861396"/>
            <a:ext cx="419279" cy="410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14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-27384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61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694639"/>
              </p:ext>
            </p:extLst>
          </p:nvPr>
        </p:nvGraphicFramePr>
        <p:xfrm>
          <a:off x="3853582" y="2316101"/>
          <a:ext cx="4438638" cy="38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4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601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88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사용 가능 권한</a:t>
                      </a:r>
                      <a:endParaRPr lang="ko-KR" alt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가능 요소 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메일 발송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지원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탈퇴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채팅</a:t>
                      </a:r>
                      <a:endParaRPr lang="en-US" altLang="ko-KR" sz="1000" kern="1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단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1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급의 경우 연맹메일 발송 불가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권한 제한 요소 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연맹메일 발송준비확인 발송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온라인 상태 확인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깃발 건설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화재 진압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연맹원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승급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강등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초대장 발송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가입 심사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연맹원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퇴출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건물 건설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태그 연맹 프로필 편집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임원 임명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건물 철거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해산</a:t>
                      </a:r>
                      <a:endParaRPr lang="ko-KR" altLang="ko-KR" sz="1000" kern="1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841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0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1~3</a:t>
                      </a:r>
                      <a:r>
                        <a:rPr lang="ko-KR" altLang="en-US" sz="1400" b="1" kern="10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급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95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0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임원등급</a:t>
                      </a:r>
                      <a:endParaRPr lang="ko-KR" altLang="ko-KR" sz="1400" kern="10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가능 요소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메일 발송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지원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탈퇴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채팅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연맹메일 발송준비확인 발송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온라인 상태 확인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깃발 건설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화재 진압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연맹원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승급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강등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초대장 발송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가입 심사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연맹원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퇴출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건물 건설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태그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권한 제한 요소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연맹장의 경우 아래 기능 사용 가능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프로필 편집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임원 임명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건물 철거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해산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5979" y="1776714"/>
            <a:ext cx="127277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400" b="0" spc="-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교역소</a:t>
            </a:r>
            <a:endParaRPr lang="en-US" altLang="ko-KR" sz="24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53386" y="1797674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연맹원</a:t>
            </a:r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 버튼</a:t>
            </a:r>
            <a:endParaRPr lang="en-US" altLang="ko-KR" sz="12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7" y="1022062"/>
            <a:ext cx="1242442" cy="1217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2" name="직선 화살표 연결선 31"/>
          <p:cNvCxnSpPr/>
          <p:nvPr/>
        </p:nvCxnSpPr>
        <p:spPr>
          <a:xfrm flipH="1">
            <a:off x="7667663" y="1075032"/>
            <a:ext cx="624558" cy="624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16101"/>
            <a:ext cx="2698308" cy="18920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09189"/>
            <a:ext cx="2698308" cy="1892014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957186" y="2367494"/>
            <a:ext cx="216024" cy="22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56222" y="2117243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08" y="1582470"/>
            <a:ext cx="494271" cy="56676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57919" y="959120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0962" y="726851"/>
            <a:ext cx="403244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41B2CE65-F163-426E-9D4D-99F515EE60E3}"/>
              </a:ext>
            </a:extLst>
          </p:cNvPr>
          <p:cNvSpPr/>
          <p:nvPr/>
        </p:nvSpPr>
        <p:spPr>
          <a:xfrm>
            <a:off x="7351226" y="1689406"/>
            <a:ext cx="419279" cy="410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B88824C3-9A04-44FA-ABF3-443168C26866}"/>
              </a:ext>
            </a:extLst>
          </p:cNvPr>
          <p:cNvSpPr/>
          <p:nvPr/>
        </p:nvSpPr>
        <p:spPr>
          <a:xfrm>
            <a:off x="3152059" y="2543690"/>
            <a:ext cx="153969" cy="150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55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62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161591" y="4437112"/>
          <a:ext cx="6696744" cy="165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8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69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인포메이션 버튼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4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내 추가 정보 버튼 클릭 시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59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집결 총 부대인원 확인 가능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 당 집결부대 인원 및 </a:t>
                      </a:r>
                      <a:endParaRPr lang="en-US" alt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전투력 변화량 확인 가능</a:t>
                      </a: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09" y="2293960"/>
            <a:ext cx="3251930" cy="20479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93960"/>
            <a:ext cx="3235074" cy="20408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05979" y="1776714"/>
            <a:ext cx="1272775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4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endParaRPr lang="en-US" altLang="ko-KR" sz="24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3849" y="1826727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인포메이션 버튼</a:t>
            </a:r>
            <a:endParaRPr lang="en-US" altLang="ko-KR" sz="12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75" y="1683682"/>
            <a:ext cx="431746" cy="495238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2214881" y="2457320"/>
            <a:ext cx="297466" cy="272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85273" y="2583644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78582" y="1601397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52" y="931145"/>
            <a:ext cx="1286984" cy="1302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5" name="직선 화살표 연결선 24"/>
          <p:cNvCxnSpPr/>
          <p:nvPr/>
        </p:nvCxnSpPr>
        <p:spPr>
          <a:xfrm>
            <a:off x="6092618" y="1363527"/>
            <a:ext cx="522774" cy="442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40962" y="726851"/>
            <a:ext cx="403244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595E414-FAC2-479B-BB48-A0852198C40D}"/>
              </a:ext>
            </a:extLst>
          </p:cNvPr>
          <p:cNvSpPr/>
          <p:nvPr/>
        </p:nvSpPr>
        <p:spPr>
          <a:xfrm>
            <a:off x="6558811" y="1739409"/>
            <a:ext cx="419279" cy="410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7F0E0646-EEA2-4AE9-ADC3-916E6DA1DE43}"/>
              </a:ext>
            </a:extLst>
          </p:cNvPr>
          <p:cNvSpPr/>
          <p:nvPr/>
        </p:nvSpPr>
        <p:spPr>
          <a:xfrm>
            <a:off x="2474539" y="2704013"/>
            <a:ext cx="153969" cy="150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960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63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331640" y="2476791"/>
          <a:ext cx="6447363" cy="2956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83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28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08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업그레이드 버튼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구성요소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8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 집결 총 부대인원 </a:t>
                      </a:r>
                      <a:r>
                        <a:rPr lang="ko-KR" altLang="en-US" sz="12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증가량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확인 가능</a:t>
                      </a:r>
                      <a:endParaRPr lang="en-US" alt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레벨업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달성 조건 및 소요시간 확인 가능</a:t>
                      </a:r>
                      <a:endParaRPr lang="en-US" alt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추가 </a:t>
                      </a:r>
                      <a:r>
                        <a:rPr lang="ko-KR" altLang="en-US" sz="12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정보창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클릭 시 부대인원 </a:t>
                      </a:r>
                      <a:r>
                        <a:rPr lang="ko-KR" altLang="en-US" sz="12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증가량의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kern="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레벨별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변화량 및 선행건물 확인 가능</a:t>
                      </a:r>
                      <a:endParaRPr lang="ko-KR" alt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30356" y="1883507"/>
            <a:ext cx="1272775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4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endParaRPr lang="en-US" altLang="ko-KR" sz="24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69933" y="1943381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버튼</a:t>
            </a:r>
            <a:endParaRPr lang="en-US" altLang="ko-KR" sz="12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30954" y="1332929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864" y="1093916"/>
            <a:ext cx="1286984" cy="1302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5" name="직선 화살표 연결선 24"/>
          <p:cNvCxnSpPr/>
          <p:nvPr/>
        </p:nvCxnSpPr>
        <p:spPr>
          <a:xfrm>
            <a:off x="6526604" y="1536904"/>
            <a:ext cx="522774" cy="442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56" y="1735095"/>
            <a:ext cx="565633" cy="6028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48" y="3373391"/>
            <a:ext cx="3093110" cy="19372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58978" y="3345142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659720" y="3584076"/>
            <a:ext cx="297466" cy="272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0962" y="726851"/>
            <a:ext cx="403244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269FAF9A-6973-40B7-A0F9-391E34D07E83}"/>
              </a:ext>
            </a:extLst>
          </p:cNvPr>
          <p:cNvSpPr/>
          <p:nvPr/>
        </p:nvSpPr>
        <p:spPr>
          <a:xfrm>
            <a:off x="6986716" y="1979724"/>
            <a:ext cx="419279" cy="410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9973D62F-D714-4B69-9182-A8389D363153}"/>
              </a:ext>
            </a:extLst>
          </p:cNvPr>
          <p:cNvSpPr/>
          <p:nvPr/>
        </p:nvSpPr>
        <p:spPr>
          <a:xfrm>
            <a:off x="2920348" y="3842983"/>
            <a:ext cx="153969" cy="150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61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64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161591" y="4437112"/>
          <a:ext cx="6696744" cy="165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83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69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인포메이션 버튼 클릭 시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400" b="1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전쟁 상세정보</a:t>
                      </a:r>
                      <a:r>
                        <a:rPr lang="ko-KR" altLang="en-US" sz="14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구성요소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59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전쟁상황이 아닐</a:t>
                      </a: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시 </a:t>
                      </a:r>
                      <a:r>
                        <a:rPr lang="en-US" altLang="ko-KR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전쟁 진행이 없습니다</a:t>
                      </a:r>
                      <a:r>
                        <a:rPr lang="en-US" altLang="ko-KR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모두 평화롭습니다</a:t>
                      </a:r>
                      <a:r>
                        <a:rPr lang="en-US" altLang="ko-KR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.’</a:t>
                      </a:r>
                      <a:r>
                        <a:rPr lang="ko-KR" altLang="en-US" sz="1100" kern="1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문구 출력</a:t>
                      </a:r>
                      <a:endParaRPr lang="en-US" altLang="ko-KR" sz="1100" kern="100" baseline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전쟁 진행 혹은 전쟁 예정의 위치좌표 </a:t>
                      </a:r>
                      <a:endParaRPr lang="en-US" alt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집결 인원 및 최대 집결인원</a:t>
                      </a:r>
                      <a:endParaRPr lang="en-US" alt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지원자의 세부 병력 및 사령관 종류</a:t>
                      </a:r>
                      <a:endParaRPr lang="en-US" alt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연맹의 전쟁진행 상태</a:t>
                      </a:r>
                      <a:endParaRPr lang="en-US" alt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5979" y="1776714"/>
            <a:ext cx="1272775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4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endParaRPr lang="en-US" altLang="ko-KR" sz="24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3849" y="1826727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인포메이션 버튼</a:t>
            </a:r>
            <a:endParaRPr lang="en-US" altLang="ko-KR" sz="12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75" y="1683682"/>
            <a:ext cx="431746" cy="495238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2214881" y="2457320"/>
            <a:ext cx="297466" cy="272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85273" y="2583644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44831" y="1519823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38" y="914164"/>
            <a:ext cx="1286984" cy="1302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5" name="직선 화살표 연결선 24"/>
          <p:cNvCxnSpPr>
            <a:cxnSpLocks/>
          </p:cNvCxnSpPr>
          <p:nvPr/>
        </p:nvCxnSpPr>
        <p:spPr>
          <a:xfrm flipH="1">
            <a:off x="7564560" y="1273119"/>
            <a:ext cx="543714" cy="485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40962" y="726851"/>
            <a:ext cx="403244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7974A4AB-25BC-463F-9F6B-C8DD33245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76" y="2280636"/>
            <a:ext cx="3051042" cy="205416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B9A91E65-CB7E-4A4E-BA36-2FA5FFEF9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979" y="2280635"/>
            <a:ext cx="3055278" cy="2054167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45B73B26-4B05-4DF0-842F-C9FF70C6CD0E}"/>
              </a:ext>
            </a:extLst>
          </p:cNvPr>
          <p:cNvSpPr/>
          <p:nvPr/>
        </p:nvSpPr>
        <p:spPr>
          <a:xfrm>
            <a:off x="7232306" y="1725770"/>
            <a:ext cx="419279" cy="410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738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653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65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1228" y="1926747"/>
            <a:ext cx="1246455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2400" b="0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기념비</a:t>
            </a:r>
            <a:endParaRPr lang="en-US" altLang="ko-KR" sz="24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02921" y="1869891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 관련 각종 업적 달성 시 희귀아이템 수령 및</a:t>
            </a:r>
            <a:endParaRPr lang="en-US" altLang="ko-KR" sz="10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연맹스킬</a:t>
            </a:r>
            <a:r>
              <a:rPr lang="en-US" altLang="ko-KR" sz="10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spc="-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연맹토지 등 개방 가능</a:t>
            </a:r>
            <a:endParaRPr lang="en-US" altLang="ko-KR" sz="1000" spc="-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45093" y="1187544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100" spc="-5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29" y="1103490"/>
            <a:ext cx="1155500" cy="1355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2" name="직선 화살표 연결선 31"/>
          <p:cNvCxnSpPr/>
          <p:nvPr/>
        </p:nvCxnSpPr>
        <p:spPr>
          <a:xfrm flipH="1">
            <a:off x="7343540" y="1400520"/>
            <a:ext cx="491459" cy="572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61" y="2486149"/>
            <a:ext cx="3152434" cy="17531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95" y="2484758"/>
            <a:ext cx="3154933" cy="17545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61" y="4239330"/>
            <a:ext cx="3152434" cy="17395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96" y="4239331"/>
            <a:ext cx="3152433" cy="17395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57" y="1778105"/>
            <a:ext cx="527923" cy="5625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40962" y="726851"/>
            <a:ext cx="403244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 건물 </a:t>
            </a:r>
            <a:r>
              <a:rPr lang="en-US" altLang="ko-KR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en-US" altLang="ko-KR" sz="2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16296E32-2396-40FE-8091-D84955947E9E}"/>
              </a:ext>
            </a:extLst>
          </p:cNvPr>
          <p:cNvSpPr/>
          <p:nvPr/>
        </p:nvSpPr>
        <p:spPr>
          <a:xfrm>
            <a:off x="6967669" y="1934085"/>
            <a:ext cx="419279" cy="410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0797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608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60315" y="2044155"/>
            <a:ext cx="6642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건물들은 아이템을 얻을 수 있는 </a:t>
            </a:r>
            <a:r>
              <a:rPr lang="en-US" altLang="ko-KR" sz="1400" b="1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400" b="1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1400" b="1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서로 다른 형식으로 아이템을 얻을 수 있다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주점을 제외한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역참은 업그레이드를 하지 않는다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당 최대 건설 개수는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ko-KR" altLang="en-US" sz="1400" b="1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sz="1400" b="1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창이 아닌 주점이라는 건물을 만들어 </a:t>
            </a:r>
            <a:r>
              <a:rPr lang="ko-KR" altLang="en-US" sz="1400" b="1" dirty="0" err="1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주점안에서</a:t>
            </a:r>
            <a:r>
              <a:rPr lang="ko-KR" altLang="en-US" sz="1400" b="1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보물상자를 연다는 점</a:t>
            </a:r>
            <a:endParaRPr lang="en-US" altLang="ko-KR" sz="1400" b="1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b="1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b="1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</a:t>
            </a:r>
            <a:r>
              <a:rPr lang="en-US" altLang="ko-KR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</a:t>
            </a:r>
            <a:r>
              <a:rPr lang="en-US" altLang="ko-KR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역참 건물 정보</a:t>
            </a:r>
            <a:r>
              <a:rPr lang="en-US" altLang="ko-KR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66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76508" y="3471636"/>
          <a:ext cx="7167900" cy="2824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300"/>
                <a:gridCol w="1340802"/>
                <a:gridCol w="969172"/>
                <a:gridCol w="3887626"/>
              </a:tblGrid>
              <a:tr h="487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아이콘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 사항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특징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743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주점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시청 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레벨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rgbClr val="346D94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설명쓰기</a:t>
                      </a:r>
                      <a:endParaRPr lang="en-US" altLang="ko-KR" sz="1100" b="0" dirty="0" smtClean="0">
                        <a:solidFill>
                          <a:srgbClr val="346D94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레벨업을</a:t>
                      </a:r>
                      <a:r>
                        <a:rPr lang="ko-KR" altLang="en-US" sz="11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해야 하는 이유는 </a:t>
                      </a:r>
                      <a:r>
                        <a:rPr lang="en-US" altLang="ko-KR" sz="11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성벽 업그레이드를 위해서는 주점을 업그레이드를 해야 하고</a:t>
                      </a:r>
                      <a:r>
                        <a:rPr lang="en-US" altLang="ko-KR" sz="11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주점을 업그레이드를 하기 위해서는 채석장을 업그레이드를 해야 하기 때문이다</a:t>
                      </a:r>
                      <a:r>
                        <a:rPr lang="en-US" altLang="ko-KR" sz="11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</a:tr>
              <a:tr h="7285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상점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시청 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solidFill>
                            <a:srgbClr val="346D94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설명쓰기</a:t>
                      </a:r>
                      <a:endParaRPr lang="en-US" altLang="ko-KR" sz="1100" baseline="0" dirty="0" smtClean="0">
                        <a:solidFill>
                          <a:srgbClr val="346D94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아이템을 필요로 하지 않는 이상 많이 사용하는 건물은 아니다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</a:tr>
              <a:tr h="86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역참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시청 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 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aseline="0" dirty="0" smtClean="0">
                          <a:solidFill>
                            <a:srgbClr val="346D94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설명쓰기</a:t>
                      </a:r>
                      <a:endParaRPr lang="en-US" altLang="ko-KR" sz="1100" baseline="0" dirty="0" smtClean="0">
                        <a:solidFill>
                          <a:srgbClr val="346D94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항상 열려있는 것이 아니다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야만인처치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채집 등을 자주 하면 상인이 자주 등장한다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76" y="3958996"/>
            <a:ext cx="864096" cy="7581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24" y="4675715"/>
            <a:ext cx="972108" cy="7965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24" y="5536260"/>
            <a:ext cx="963160" cy="75188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32969" y="951872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9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</a:t>
            </a:r>
            <a:r>
              <a:rPr lang="en-US" altLang="ko-KR" sz="3000" b="0" spc="-50" dirty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b="0" spc="-50" dirty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</a:t>
            </a:r>
            <a:r>
              <a:rPr lang="en-US" altLang="ko-KR" sz="3000" b="0" spc="-50" dirty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3000" b="0" spc="-50" dirty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역참 건물 정보</a:t>
            </a:r>
            <a:r>
              <a:rPr lang="en-US" altLang="ko-KR" sz="3000" b="0" spc="-50" dirty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67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601847"/>
              </p:ext>
            </p:extLst>
          </p:nvPr>
        </p:nvGraphicFramePr>
        <p:xfrm>
          <a:off x="1041199" y="1969666"/>
          <a:ext cx="7347225" cy="3954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121"/>
                <a:gridCol w="1218552"/>
                <a:gridCol w="648072"/>
                <a:gridCol w="4320480"/>
              </a:tblGrid>
              <a:tr h="52323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기본상태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크기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터치 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3427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주점</a:t>
                      </a: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indent="-1270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indent="-1270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5x5</a:t>
                      </a: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</a:t>
                      </a:r>
                      <a:r>
                        <a:rPr 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 호출되어 아래쪽에 버튼 세 개와 위쪽에 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명칭</a:t>
                      </a:r>
                      <a:r>
                        <a:rPr lang="en-US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레벨이 표기된다</a:t>
                      </a:r>
                      <a:r>
                        <a:rPr lang="en-US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27000" indent="-1270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가장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  <a:r>
                        <a:rPr 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버튼은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주점에 대한 정보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가운데는 업그레이드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가장 오른쪽 버튼은 보물상자를 여는 화면으로 들어가는 버튼이다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80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상점</a:t>
                      </a:r>
                      <a:endParaRPr lang="ko-KR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5x5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UI</a:t>
                      </a: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 호출되어 아래쪽에 버튼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세</a:t>
                      </a: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개와 위쪽에 건물 명칭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이 </a:t>
                      </a: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표기된다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  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가장 왼쪽 버튼은 상점에 대한 정보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가운데는 </a:t>
                      </a:r>
                      <a:r>
                        <a:rPr lang="en-US" altLang="ko-KR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vip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상점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가장 오른쪽은  아이템상점 버튼이다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</a:tr>
              <a:tr h="1008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역참</a:t>
                      </a:r>
                      <a:endParaRPr lang="ko-KR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6x6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UI</a:t>
                      </a: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 호출되어 아래쪽에 버튼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두</a:t>
                      </a: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개와 위쪽에 건물 명칭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이 </a:t>
                      </a:r>
                      <a:r>
                        <a:rPr lang="ko-KR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표기된다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왼쪽 버튼은 역참에 대한 정보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오른쪽 버튼을 신비한 상인의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잡화점으로 상인에게서 아이템을 살 수 있다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95" y="2691849"/>
            <a:ext cx="924916" cy="9361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861285"/>
            <a:ext cx="919852" cy="9870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995788"/>
            <a:ext cx="919852" cy="8573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8216" y="1054577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67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387"/>
            <a:ext cx="9144000" cy="6858000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 flipV="1">
            <a:off x="2411760" y="3040385"/>
            <a:ext cx="936104" cy="288033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411760" y="3794585"/>
            <a:ext cx="1224136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4139952" y="2320305"/>
            <a:ext cx="1080120" cy="36004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71600" y="136005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주점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 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2339752" y="4120505"/>
            <a:ext cx="1008112" cy="57606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4355976" y="3804066"/>
            <a:ext cx="122413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367727" y="4870137"/>
            <a:ext cx="1224136" cy="216024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796136" y="1764319"/>
            <a:ext cx="755200" cy="627994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6761868" y="1821841"/>
            <a:ext cx="381118" cy="63255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5962261" y="2566416"/>
            <a:ext cx="841987" cy="717289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V="1">
            <a:off x="5047265" y="4496839"/>
            <a:ext cx="914996" cy="545634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5072499" y="5029370"/>
            <a:ext cx="921446" cy="8403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047265" y="5037773"/>
            <a:ext cx="1008112" cy="36004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포스트잇_0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205740" y="2390512"/>
            <a:ext cx="11525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포스트잇_0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472433" y="3459387"/>
            <a:ext cx="11525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포스트잇_0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599197" y="4436659"/>
            <a:ext cx="11525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219529" y="2491616"/>
            <a:ext cx="1134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42558" y="3565888"/>
            <a:ext cx="982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버튼 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1902" y="4528725"/>
            <a:ext cx="1403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보물상자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오픈 버튼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 descr="포스트잇_05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4999218" y="2185409"/>
            <a:ext cx="10287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5000628" y="2090057"/>
            <a:ext cx="961633" cy="49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 descr="포스트잇_03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210191" y="3585766"/>
            <a:ext cx="1647825" cy="45719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210191" y="3583555"/>
            <a:ext cx="157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주점에 대한 설명 창</a:t>
            </a:r>
            <a:endParaRPr lang="en-US" altLang="ko-KR" sz="12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" name="그림 40" descr="포스트잇_05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4133672" y="4862323"/>
            <a:ext cx="10287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/>
          <p:cNvSpPr txBox="1"/>
          <p:nvPr/>
        </p:nvSpPr>
        <p:spPr>
          <a:xfrm>
            <a:off x="3979522" y="4883057"/>
            <a:ext cx="124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백은</a:t>
            </a:r>
            <a:r>
              <a:rPr lang="en-US" altLang="ko-KR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황금 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보물상자 화면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 descr="포스트잇_03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489858" y="1540418"/>
            <a:ext cx="16478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그림 24" descr="포스트잇_03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936048" y="2178140"/>
            <a:ext cx="1647825" cy="457199"/>
          </a:xfrm>
          <a:prstGeom prst="rect">
            <a:avLst/>
          </a:prstGeom>
        </p:spPr>
      </p:pic>
      <p:pic>
        <p:nvPicPr>
          <p:cNvPr id="31" name="그림 30" descr="포스트잇_03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572264" y="2905462"/>
            <a:ext cx="1213215" cy="45719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68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3" name="그림 52" descr="포스트잇_01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859549" y="3231409"/>
            <a:ext cx="16478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/>
          <p:cNvSpPr txBox="1"/>
          <p:nvPr/>
        </p:nvSpPr>
        <p:spPr>
          <a:xfrm>
            <a:off x="1144258" y="3466530"/>
            <a:ext cx="9827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</a:t>
            </a:r>
            <a:endParaRPr lang="en-US" altLang="ko-KR" b="1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860244" y="2261911"/>
            <a:ext cx="1295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창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754382" y="2216158"/>
            <a:ext cx="19986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자원보충 창  </a:t>
            </a:r>
            <a:r>
              <a:rPr lang="en-US" altLang="ko-KR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추가획득버튼 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7654" y="3208241"/>
            <a:ext cx="2786203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채석장을 </a:t>
            </a:r>
            <a:r>
              <a:rPr lang="en-US" altLang="ko-KR" sz="1000" spc="-2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먼저 </a:t>
            </a:r>
            <a:r>
              <a:rPr lang="ko-KR" altLang="en-US" sz="1000" spc="-2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업그레이드를 해야 함</a:t>
            </a:r>
            <a:endParaRPr lang="en-US" altLang="ko-KR" sz="1000" spc="-2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7186353" y="4505102"/>
            <a:ext cx="910909" cy="473047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300786" y="5054969"/>
            <a:ext cx="796476" cy="56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7282817" y="5138315"/>
            <a:ext cx="814445" cy="371516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포스트잇_03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748351" y="4233233"/>
            <a:ext cx="1647825" cy="457199"/>
          </a:xfrm>
          <a:prstGeom prst="rect">
            <a:avLst/>
          </a:prstGeom>
        </p:spPr>
      </p:pic>
      <p:pic>
        <p:nvPicPr>
          <p:cNvPr id="45" name="그림 44" descr="포스트잇_03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727424" y="4769656"/>
            <a:ext cx="1647825" cy="457199"/>
          </a:xfrm>
          <a:prstGeom prst="rect">
            <a:avLst/>
          </a:prstGeom>
        </p:spPr>
      </p:pic>
      <p:pic>
        <p:nvPicPr>
          <p:cNvPr id="54" name="그림 53" descr="포스트잇_03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738576" y="5275737"/>
            <a:ext cx="1647825" cy="45719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846962" y="4256145"/>
            <a:ext cx="141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 오픈 버튼</a:t>
            </a:r>
            <a:endParaRPr lang="en-US" altLang="ko-KR" sz="12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05159" y="4782514"/>
            <a:ext cx="215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백은 열쇠로 오픈 버튼</a:t>
            </a:r>
            <a:endParaRPr lang="en-US" altLang="ko-KR" sz="12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20684" y="5306582"/>
            <a:ext cx="230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황금 열쇠로 오픈 버튼</a:t>
            </a:r>
            <a:endParaRPr lang="en-US" altLang="ko-KR" sz="1200" spc="-2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4" name="그림 73" descr="포스트잇_03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7659999" y="4849924"/>
            <a:ext cx="1092995" cy="45719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161230" y="4879762"/>
            <a:ext cx="1998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뽑은 </a:t>
            </a:r>
            <a:r>
              <a:rPr lang="en-US" altLang="ko-KR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아이템 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나열 화면 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 flipH="1">
            <a:off x="6813407" y="1229437"/>
            <a:ext cx="347823" cy="37941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 descr="포스트잇_03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897732" y="912256"/>
            <a:ext cx="1647825" cy="45719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071807" y="2952123"/>
            <a:ext cx="21698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채석장 </a:t>
            </a:r>
            <a:r>
              <a:rPr lang="en-US" altLang="ko-KR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계속</a:t>
            </a:r>
            <a:r>
              <a:rPr lang="en-US" altLang="ko-KR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1000" spc="-2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83511" y="1593305"/>
            <a:ext cx="1998612" cy="28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r>
              <a:rPr lang="en-US" altLang="ko-KR" sz="9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즉시업그레이드버튼</a:t>
            </a:r>
            <a:endParaRPr lang="en-US" altLang="ko-KR" sz="9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12471" y="952429"/>
            <a:ext cx="19986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바로 업그레이드 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72217" y="860105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50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330566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69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3608" y="1700680"/>
          <a:ext cx="7275217" cy="4557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/>
                <a:gridCol w="4178873"/>
              </a:tblGrid>
              <a:tr h="347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단계 사진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상세 설명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5713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주점의 정보가 필요하면 가장 왼쪽 버튼을 클릭한다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</a:tr>
              <a:tr h="26384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다음번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무료 황금보물상자를 얻을 수 있는 남은 시간과 </a:t>
                      </a: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일일무료백은보물상자의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개수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전투력과 주점에 대한 상세정보가 뜬다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여기서 </a:t>
                      </a:r>
                      <a:r>
                        <a:rPr lang="en-US" altLang="ko-KR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버튼을 클릭하면 세 번째 사진과 같은 정보들을 볼 수 있다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31404" y="135011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endParaRPr lang="en-US" altLang="ko-KR" spc="-50" dirty="0" smtClean="0">
              <a:solidFill>
                <a:srgbClr val="1F497D">
                  <a:lumMod val="60000"/>
                  <a:lumOff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31" y="2044441"/>
            <a:ext cx="1530627" cy="146407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781231" y="2883553"/>
            <a:ext cx="501795" cy="5160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16" y="3724148"/>
            <a:ext cx="1818659" cy="1203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2" y="5054964"/>
            <a:ext cx="2473628" cy="12033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9612" y="4332065"/>
          <a:ext cx="6984776" cy="148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196"/>
                <a:gridCol w="5220580"/>
              </a:tblGrid>
              <a:tr h="1776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2583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건설 화면으로 이동된다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건설 화면에서 원하는 건물의 필요 자원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수량을 보유 했을 때 건설을 진행할 수 있다</a:t>
                      </a:r>
                      <a:endParaRPr lang="en-US" altLang="ko-KR" sz="110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건설 버튼 오른쪽 위의 숫자는 건설 가능한 건물의 수를 뜻한다</a:t>
                      </a:r>
                      <a:endParaRPr lang="en-US" altLang="ko-KR" sz="110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건설 가능한 건물이 없을 때는 숫자 표시가 뜨지 않는다</a:t>
                      </a:r>
                      <a:endParaRPr lang="en-US" altLang="ko-KR" sz="110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건설 화면 내부에서는 탭 별로 왼쪽 위에 표시한다</a:t>
                      </a:r>
                      <a:endParaRPr lang="en-US" altLang="ko-KR" sz="110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건물 건설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64" y="2238574"/>
            <a:ext cx="2816950" cy="14799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2" name="타원 31"/>
          <p:cNvSpPr/>
          <p:nvPr/>
        </p:nvSpPr>
        <p:spPr>
          <a:xfrm>
            <a:off x="1277850" y="3212976"/>
            <a:ext cx="322923" cy="29157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6"/>
          </p:cNvCxnSpPr>
          <p:nvPr/>
        </p:nvCxnSpPr>
        <p:spPr>
          <a:xfrm flipV="1">
            <a:off x="1600773" y="2953464"/>
            <a:ext cx="3139999" cy="405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72" y="2238573"/>
            <a:ext cx="3287612" cy="147994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688" y="4670815"/>
            <a:ext cx="351222" cy="3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70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1199" y="1969666"/>
          <a:ext cx="7275218" cy="3979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857"/>
                <a:gridCol w="3240361"/>
              </a:tblGrid>
              <a:tr h="488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단계 사진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상세 설명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915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업그레이드를 시키고자 할 때 가운데 버튼을 클릭한다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9712" y="1595669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endParaRPr lang="en-US" altLang="ko-KR" spc="-50" dirty="0" smtClean="0">
              <a:solidFill>
                <a:srgbClr val="1F497D">
                  <a:lumMod val="60000"/>
                  <a:lumOff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46412"/>
            <a:ext cx="3289453" cy="31464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83768" y="4653136"/>
            <a:ext cx="1008112" cy="100811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7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71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9712" y="1595669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</a:t>
            </a:r>
            <a:endParaRPr lang="en-US" altLang="ko-KR" spc="-50" dirty="0" smtClean="0">
              <a:solidFill>
                <a:srgbClr val="1F497D">
                  <a:lumMod val="60000"/>
                  <a:lumOff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9529" y="3017232"/>
            <a:ext cx="501795" cy="5160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013354" y="1995781"/>
          <a:ext cx="7447078" cy="3191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706"/>
                <a:gridCol w="2919078"/>
                <a:gridCol w="3152294"/>
              </a:tblGrid>
              <a:tr h="2836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업그레이드 여부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단계 사진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상세설명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2297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바로 업그레이드 가능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0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바로 업그레이드할 수 있는 상태로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즉시업그레이드버튼   을 클릭하거나 시간을 투자한 업그레이드 버튼을 클릭해서 업그레이드를 진행한다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0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6784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채석장레벨이 부족으로 업그레이드불가능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채석장레벨을 먼저 올려야 주점을 업그레이드를 할 수 있기 때문에 </a:t>
                      </a:r>
                      <a:r>
                        <a:rPr lang="ko-KR" altLang="en-US" sz="1000" kern="100" baseline="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계속버튼을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클릭하여 채석장을 먼저 업그레이드를 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채석장 </a:t>
                      </a:r>
                      <a:r>
                        <a:rPr lang="ko-KR" altLang="en-US" sz="1000" kern="100" baseline="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레벨업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완료 후 다시 주점 업그레이드를 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30" y="3672996"/>
            <a:ext cx="2540320" cy="1235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3" y="2262228"/>
            <a:ext cx="2541536" cy="12363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05" y="2808334"/>
            <a:ext cx="804245" cy="67482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8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1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564891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72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1199" y="1969666"/>
          <a:ext cx="7275217" cy="3907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/>
                <a:gridCol w="3818833"/>
              </a:tblGrid>
              <a:tr h="296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단계 사진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상세 설명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113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모집 표시가 뜨거나 보물을 얻고자 할 때 주점클릭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주점을 클릭하면 다음과 같이 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개의 버튼이 생성된다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3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개의 버튼 중 가장 오른쪽 버튼을 클릭한다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27" y="2318209"/>
            <a:ext cx="2603789" cy="22215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71" y="4673387"/>
            <a:ext cx="2612344" cy="10255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79712" y="159566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보물상자</a:t>
            </a:r>
            <a:endParaRPr lang="en-US" altLang="ko-KR" spc="-50" dirty="0" smtClean="0">
              <a:solidFill>
                <a:srgbClr val="1F497D">
                  <a:lumMod val="60000"/>
                  <a:lumOff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74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380225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73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3608" y="1704922"/>
          <a:ext cx="7419234" cy="4544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562"/>
                <a:gridCol w="2592288"/>
                <a:gridCol w="3456384"/>
              </a:tblGrid>
              <a:tr h="7964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보물상자 </a:t>
                      </a:r>
                      <a:endParaRPr lang="en-US" altLang="ko-KR" sz="14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화면 상태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단계 사진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상세설명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7917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보물상자화면에서 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무료오픈을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할 경우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무료 </a:t>
                      </a: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오픈가능한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상자는 </a:t>
                      </a: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백은보물상자이다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백은 보물상자의 오픈 버튼을 클릭한다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아이템이 열리는 화면이 뜨고 아이템이 왼쪽부터 차례로 나열된다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아이템은 총 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개이다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보물상자를 더 열고 싶으면  한번 더 버튼을 클릭하고 아닌 경우에는 확인버튼을 누른다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</a:tr>
              <a:tr h="1229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보물상자화면에서 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열쇠로 </a:t>
                      </a: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오픈을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할 경우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원하는 보물상자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baseline="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오픈버튼을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클릭한다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아이템이 열리는 화면이 뜨고 아이템이 왼쪽부터 차례로 나열된다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아이템은 총 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개이다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보물상자를 더 열고 싶으면  한번 더 버튼을 클릭하고 아닌 경우에는 확인버튼을 누른다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77" y="2508889"/>
            <a:ext cx="1754291" cy="8533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37" y="3395298"/>
            <a:ext cx="1753642" cy="8530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57" y="4338018"/>
            <a:ext cx="1755610" cy="8540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58750" y="2620754"/>
            <a:ext cx="648072" cy="65449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30" y="5336418"/>
            <a:ext cx="1750438" cy="8515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07704" y="140025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보물상자</a:t>
            </a:r>
            <a:endParaRPr lang="en-US" altLang="ko-KR" spc="-50" dirty="0" smtClean="0">
              <a:solidFill>
                <a:srgbClr val="1F497D">
                  <a:lumMod val="60000"/>
                  <a:lumOff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00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387"/>
            <a:ext cx="9144000" cy="6858000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 flipV="1">
            <a:off x="2411760" y="2155324"/>
            <a:ext cx="882005" cy="117309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2411760" y="3466530"/>
            <a:ext cx="955967" cy="3280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71600" y="136005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상점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 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2339752" y="4120505"/>
            <a:ext cx="1008112" cy="57606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4262100" y="3466530"/>
            <a:ext cx="122413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367727" y="4870137"/>
            <a:ext cx="1224136" cy="216024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V="1">
            <a:off x="5047265" y="4496839"/>
            <a:ext cx="914996" cy="545634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5072499" y="5029370"/>
            <a:ext cx="921446" cy="8403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047265" y="5037773"/>
            <a:ext cx="1008112" cy="36004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포스트잇_0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318359" y="3095435"/>
            <a:ext cx="11525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포스트잇_0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606623" y="4430920"/>
            <a:ext cx="11525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3403224" y="3200396"/>
            <a:ext cx="982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버튼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4789" y="4524571"/>
            <a:ext cx="1403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상점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 descr="포스트잇_03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414858" y="3269771"/>
            <a:ext cx="1647825" cy="45719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457973" y="3261225"/>
            <a:ext cx="157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상점에 대한 설명 창</a:t>
            </a:r>
            <a:endParaRPr lang="en-US" altLang="ko-KR" sz="12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" name="그림 40" descr="포스트잇_05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4133672" y="4862323"/>
            <a:ext cx="10287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/>
          <p:cNvSpPr txBox="1"/>
          <p:nvPr/>
        </p:nvSpPr>
        <p:spPr>
          <a:xfrm>
            <a:off x="4005858" y="4883057"/>
            <a:ext cx="124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</a:t>
            </a:r>
            <a:r>
              <a:rPr lang="en-US" altLang="ko-KR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가속</a:t>
            </a:r>
            <a:r>
              <a:rPr lang="en-US" altLang="ko-KR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spc="-2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버프</a:t>
            </a:r>
            <a:r>
              <a:rPr lang="en-US" altLang="ko-KR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아이템 상점 창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74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3" name="그림 52" descr="포스트잇_01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859549" y="3231409"/>
            <a:ext cx="16478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/>
          <p:cNvSpPr txBox="1"/>
          <p:nvPr/>
        </p:nvSpPr>
        <p:spPr>
          <a:xfrm>
            <a:off x="1144258" y="3466530"/>
            <a:ext cx="9827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</a:t>
            </a:r>
            <a:endParaRPr lang="en-US" altLang="ko-KR" b="1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7186353" y="4505102"/>
            <a:ext cx="910909" cy="473047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300786" y="5054969"/>
            <a:ext cx="796476" cy="56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7282817" y="5138315"/>
            <a:ext cx="814445" cy="371516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포스트잇_03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748351" y="4233233"/>
            <a:ext cx="1647825" cy="457199"/>
          </a:xfrm>
          <a:prstGeom prst="rect">
            <a:avLst/>
          </a:prstGeom>
        </p:spPr>
      </p:pic>
      <p:pic>
        <p:nvPicPr>
          <p:cNvPr id="45" name="그림 44" descr="포스트잇_03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727424" y="4769656"/>
            <a:ext cx="1647825" cy="457199"/>
          </a:xfrm>
          <a:prstGeom prst="rect">
            <a:avLst/>
          </a:prstGeom>
        </p:spPr>
      </p:pic>
      <p:pic>
        <p:nvPicPr>
          <p:cNvPr id="54" name="그림 53" descr="포스트잇_03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738576" y="5275737"/>
            <a:ext cx="1647825" cy="45719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846962" y="4256145"/>
            <a:ext cx="141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</a:t>
            </a:r>
            <a:endParaRPr lang="en-US" altLang="ko-KR" sz="12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05159" y="4782514"/>
            <a:ext cx="215428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가속</a:t>
            </a:r>
            <a:endParaRPr lang="en-US" altLang="ko-KR" sz="1000" spc="-2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20684" y="5306582"/>
            <a:ext cx="230096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버프</a:t>
            </a:r>
            <a:endParaRPr lang="en-US" altLang="ko-KR" sz="1200" spc="-2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4148387" y="2228273"/>
            <a:ext cx="122413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포스트잇_0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203451" y="1848621"/>
            <a:ext cx="11525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 descr="포스트잇_03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4856308" y="2012795"/>
            <a:ext cx="1647825" cy="4571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82885" y="1905850"/>
            <a:ext cx="1134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VIP</a:t>
            </a: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 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35358" y="2004617"/>
            <a:ext cx="157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구매 상점 창</a:t>
            </a:r>
            <a:endParaRPr lang="en-US" altLang="ko-KR" sz="12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110644" y="5179556"/>
            <a:ext cx="20343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아이템을</a:t>
            </a:r>
            <a:r>
              <a:rPr lang="en-US" altLang="ko-KR" sz="1000" spc="-2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보석으로 구매가능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5092537" y="5076650"/>
            <a:ext cx="761808" cy="85403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7164401" y="5205583"/>
            <a:ext cx="932861" cy="775837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 descr="포스트잇_03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725474" y="5799890"/>
            <a:ext cx="1647825" cy="457199"/>
          </a:xfrm>
          <a:prstGeom prst="rect">
            <a:avLst/>
          </a:prstGeom>
        </p:spPr>
      </p:pic>
      <p:pic>
        <p:nvPicPr>
          <p:cNvPr id="74" name="그림 73" descr="포스트잇_03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659999" y="4849924"/>
            <a:ext cx="1092995" cy="457199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882737" y="5800119"/>
            <a:ext cx="141444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endParaRPr lang="en-US" altLang="ko-KR" sz="12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469083" y="4875843"/>
            <a:ext cx="141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상단의 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구매버튼 </a:t>
            </a:r>
            <a:r>
              <a:rPr lang="en-US" altLang="ko-KR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0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75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1199" y="1969666"/>
          <a:ext cx="7563249" cy="413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849"/>
                <a:gridCol w="3600400"/>
              </a:tblGrid>
              <a:tr h="523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단계 사진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상세설명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83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상점에 대한 정보를 얻고자 할 때  상점을 클릭한 뒤 가장 왼쪽 버튼을 클릭한다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상점에 대한 상세정보가 나타난다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</a:tr>
              <a:tr h="12041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9712" y="156489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endParaRPr lang="en-US" altLang="ko-KR" spc="-50" dirty="0" smtClean="0">
              <a:solidFill>
                <a:srgbClr val="1F497D">
                  <a:lumMod val="60000"/>
                  <a:lumOff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54" y="4574156"/>
            <a:ext cx="2974988" cy="14472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45" y="2548357"/>
            <a:ext cx="1641407" cy="176128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123728" y="3624538"/>
            <a:ext cx="545177" cy="65091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66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76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9752" y="158028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VIP</a:t>
            </a:r>
            <a:r>
              <a:rPr lang="ko-KR" altLang="en-US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 버튼</a:t>
            </a:r>
            <a:endParaRPr lang="en-US" altLang="ko-KR" spc="-50" dirty="0" smtClean="0">
              <a:solidFill>
                <a:srgbClr val="1F497D">
                  <a:lumMod val="60000"/>
                  <a:lumOff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0" y="1929093"/>
            <a:ext cx="4588775" cy="2232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87624" y="4287360"/>
            <a:ext cx="6444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600" spc="-2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VIP</a:t>
            </a:r>
            <a:r>
              <a:rPr lang="ko-KR" altLang="en-US" sz="1600" spc="-2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포인트는 일일 </a:t>
            </a: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무료보물상자</a:t>
            </a:r>
            <a:r>
              <a:rPr lang="en-US" altLang="ko-KR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구매를 통해  </a:t>
            </a:r>
            <a:r>
              <a:rPr lang="ko-KR" altLang="en-US" sz="1600" spc="-2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얻을 수 있음</a:t>
            </a:r>
            <a:r>
              <a:rPr lang="en-US" altLang="ko-KR" sz="1600" spc="-2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spc="-2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2)VIP</a:t>
            </a: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포인트가 모이면</a:t>
            </a:r>
            <a:r>
              <a:rPr lang="en-US" altLang="ko-KR" sz="1600" spc="-2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VIP</a:t>
            </a: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레벨도 올라감</a:t>
            </a:r>
            <a:r>
              <a:rPr lang="en-US" altLang="ko-KR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VIP</a:t>
            </a: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</a:t>
            </a:r>
            <a:r>
              <a:rPr lang="en-US" altLang="ko-KR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아이템구매가능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26" y="2010311"/>
            <a:ext cx="1864413" cy="20005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45662" y="3353721"/>
            <a:ext cx="638106" cy="65716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8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77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1199" y="1969664"/>
          <a:ext cx="7563249" cy="391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/>
                <a:gridCol w="4214877"/>
              </a:tblGrid>
              <a:tr h="8346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단계 사진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상세설명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776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아이템상점버튼을 클릭하면 다음사진과 같이 자원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가속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버프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기타 버튼이 있는 창이 표시된다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자원을 생산하는 데 도움을 주는 아이템을 보석으로 구매할 수 있다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30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가속아이템을 보석으로 구매 가능하다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9752" y="158028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아이템상점 버튼</a:t>
            </a:r>
            <a:endParaRPr lang="en-US" altLang="ko-KR" spc="-50" dirty="0" smtClean="0">
              <a:solidFill>
                <a:srgbClr val="1F497D">
                  <a:lumMod val="60000"/>
                  <a:lumOff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869450"/>
            <a:ext cx="3240360" cy="1576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717051"/>
            <a:ext cx="3240360" cy="15763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69" y="739007"/>
            <a:ext cx="1084835" cy="116406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94519" y="1416622"/>
            <a:ext cx="413585" cy="4864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44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78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1199" y="1969666"/>
          <a:ext cx="7563249" cy="3737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/>
                <a:gridCol w="4214877"/>
              </a:tblGrid>
              <a:tr h="667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단계 사진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상세설명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5910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버프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버튼을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클릭하면 </a:t>
                      </a:r>
                      <a:r>
                        <a:rPr lang="ko-KR" altLang="en-US" sz="1000" kern="100" baseline="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버프에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도움이 되는 아이템을 보석으로 구매할 수 있다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4788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기타 버튼을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클릭하면 지도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열쇠 등 아이템을 보석으로 구매할 수 있다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9752" y="158028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아이템상점 버튼</a:t>
            </a:r>
            <a:endParaRPr lang="en-US" altLang="ko-KR" spc="-50" dirty="0" smtClean="0">
              <a:solidFill>
                <a:srgbClr val="1F497D">
                  <a:lumMod val="60000"/>
                  <a:lumOff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00" y="2678188"/>
            <a:ext cx="3086848" cy="15016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00" y="4365104"/>
            <a:ext cx="3086848" cy="150162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0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387"/>
            <a:ext cx="9144000" cy="6858000"/>
          </a:xfrm>
          <a:prstGeom prst="rect">
            <a:avLst/>
          </a:prstGeom>
          <a:noFill/>
        </p:spPr>
      </p:pic>
      <p:cxnSp>
        <p:nvCxnSpPr>
          <p:cNvPr id="18" name="직선 연결선 17"/>
          <p:cNvCxnSpPr/>
          <p:nvPr/>
        </p:nvCxnSpPr>
        <p:spPr>
          <a:xfrm flipV="1">
            <a:off x="2411760" y="3040385"/>
            <a:ext cx="936104" cy="288033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4139952" y="2320305"/>
            <a:ext cx="1080120" cy="36004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71600" y="136005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역참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 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2339752" y="4120505"/>
            <a:ext cx="1008112" cy="57606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367727" y="4870137"/>
            <a:ext cx="1224136" cy="216024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V="1">
            <a:off x="5047265" y="4496839"/>
            <a:ext cx="914996" cy="545634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5072499" y="5029370"/>
            <a:ext cx="921446" cy="8403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047265" y="5037773"/>
            <a:ext cx="1008112" cy="36004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포스트잇_0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205740" y="2390512"/>
            <a:ext cx="11525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포스트잇_0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599197" y="4436659"/>
            <a:ext cx="11525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199327" y="2483925"/>
            <a:ext cx="113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버튼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99098" y="4352694"/>
            <a:ext cx="1403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신비한 상인의 잡화점 버튼</a:t>
            </a: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 descr="포스트잇_05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4999218" y="2185409"/>
            <a:ext cx="10287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5000628" y="2090057"/>
            <a:ext cx="961633" cy="49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" name="그림 40" descr="포스트잇_05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4133672" y="4862323"/>
            <a:ext cx="102870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/>
          <p:cNvSpPr txBox="1"/>
          <p:nvPr/>
        </p:nvSpPr>
        <p:spPr>
          <a:xfrm>
            <a:off x="3969641" y="4770380"/>
            <a:ext cx="1240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잡화점 창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구매가능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79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3" name="그림 52" descr="포스트잇_01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59549" y="3231409"/>
            <a:ext cx="16478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/>
          <p:cNvSpPr txBox="1"/>
          <p:nvPr/>
        </p:nvSpPr>
        <p:spPr>
          <a:xfrm>
            <a:off x="1144258" y="3466530"/>
            <a:ext cx="9827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역참</a:t>
            </a:r>
            <a:endParaRPr lang="en-US" altLang="ko-KR" b="1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865707" y="2194378"/>
            <a:ext cx="1295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역참 설명 창</a:t>
            </a:r>
            <a:endParaRPr lang="en-US" altLang="ko-KR" sz="10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 flipV="1">
            <a:off x="7186353" y="3675374"/>
            <a:ext cx="742728" cy="829729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300786" y="5054969"/>
            <a:ext cx="796476" cy="56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7282817" y="5138315"/>
            <a:ext cx="814445" cy="371516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5748351" y="4233233"/>
            <a:ext cx="1647825" cy="457199"/>
          </a:xfrm>
          <a:prstGeom prst="rect">
            <a:avLst/>
          </a:prstGeom>
        </p:spPr>
      </p:pic>
      <p:pic>
        <p:nvPicPr>
          <p:cNvPr id="45" name="그림 44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5727424" y="4769656"/>
            <a:ext cx="1647825" cy="457199"/>
          </a:xfrm>
          <a:prstGeom prst="rect">
            <a:avLst/>
          </a:prstGeom>
        </p:spPr>
      </p:pic>
      <p:pic>
        <p:nvPicPr>
          <p:cNvPr id="54" name="그림 53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5738576" y="5275737"/>
            <a:ext cx="1647825" cy="45719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846962" y="4256145"/>
            <a:ext cx="161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바로 구매</a:t>
            </a:r>
            <a:r>
              <a:rPr lang="en-US" altLang="ko-KR" sz="1200" spc="-2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아이템선택</a:t>
            </a:r>
            <a:endParaRPr lang="en-US" altLang="ko-KR" sz="12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18965" y="4775348"/>
            <a:ext cx="25282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무료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20684" y="5306582"/>
            <a:ext cx="230096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유료</a:t>
            </a:r>
            <a:r>
              <a:rPr lang="en-US" altLang="ko-KR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보석 </a:t>
            </a:r>
            <a:r>
              <a:rPr lang="en-US" altLang="ko-KR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74" name="그림 73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7659999" y="4849924"/>
            <a:ext cx="1092995" cy="45719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597514" y="4885594"/>
            <a:ext cx="126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아이템</a:t>
            </a:r>
            <a:endParaRPr lang="en-US" altLang="ko-KR" sz="12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5" name="그림 64" descr="포스트잇_0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7105169" y="3345449"/>
            <a:ext cx="1647825" cy="457199"/>
          </a:xfrm>
          <a:prstGeom prst="rect">
            <a:avLst/>
          </a:prstGeom>
        </p:spPr>
      </p:pic>
      <p:cxnSp>
        <p:nvCxnSpPr>
          <p:cNvPr id="69" name="직선 연결선 68"/>
          <p:cNvCxnSpPr/>
          <p:nvPr/>
        </p:nvCxnSpPr>
        <p:spPr>
          <a:xfrm flipH="1" flipV="1">
            <a:off x="8317023" y="3734067"/>
            <a:ext cx="9256" cy="1193538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36419" y="3358654"/>
            <a:ext cx="161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2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품절</a:t>
            </a:r>
            <a:endParaRPr lang="en-US" altLang="ko-KR" sz="1200" spc="-2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9916" y="3040385"/>
            <a:ext cx="914847" cy="5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07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9612" y="4069171"/>
          <a:ext cx="6984776" cy="187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196"/>
                <a:gridCol w="5220580"/>
              </a:tblGrid>
              <a:tr h="2882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5905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터치</a:t>
                      </a: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위쪽으로 건물의 이름을 띄워줌</a:t>
                      </a:r>
                      <a:endParaRPr lang="en-US" altLang="ko-KR" sz="12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아래 쪽으로 버튼을 띄워줌</a:t>
                      </a:r>
                      <a:endParaRPr lang="en-US" altLang="ko-KR" sz="12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   - </a:t>
                      </a:r>
                      <a:r>
                        <a:rPr lang="ko-KR" altLang="en-US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개 수는 건물에 따라 다르다</a:t>
                      </a:r>
                      <a:endParaRPr lang="en-US" altLang="ko-KR" sz="12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ko-KR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정보 버튼은 모든 건물에 존재한다</a:t>
                      </a:r>
                      <a:endParaRPr lang="en-US" altLang="ko-KR" sz="12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   - </a:t>
                      </a: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업그레이드 버튼은 업그레이드 가능한 건물에만 존재한다</a:t>
                      </a:r>
                      <a:endParaRPr lang="en-US" altLang="ko-KR" sz="12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   - </a:t>
                      </a: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개별 기능 버튼은 건물의 기능에 따라 존재할 수도 아닐 수도 있다</a:t>
                      </a: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8034" y="153320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상태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그림 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758" y="2149993"/>
            <a:ext cx="1860353" cy="1705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49993"/>
            <a:ext cx="3239852" cy="172172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440875" y="2623453"/>
            <a:ext cx="499478" cy="5065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771927" y="2228134"/>
            <a:ext cx="215770" cy="4580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40353" y="188105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터치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화살표 연결선 27"/>
          <p:cNvCxnSpPr>
            <a:stCxn id="14" idx="6"/>
            <a:endCxn id="20" idx="1"/>
          </p:cNvCxnSpPr>
          <p:nvPr/>
        </p:nvCxnSpPr>
        <p:spPr>
          <a:xfrm>
            <a:off x="2940353" y="2876751"/>
            <a:ext cx="2532405" cy="12601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28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역참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80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1199" y="1969664"/>
          <a:ext cx="7563249" cy="3996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8833"/>
                <a:gridCol w="3744416"/>
              </a:tblGrid>
              <a:tr h="7957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단계 사진</a:t>
                      </a:r>
                      <a:endParaRPr lang="ko-KR" alt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상세설명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59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왼쪽 버튼을 클릭하면 역참에 대한 정보가 뜹니다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2408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18" y="2852936"/>
            <a:ext cx="1458161" cy="18153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39752" y="158028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endParaRPr lang="en-US" altLang="ko-KR" spc="-50" dirty="0" smtClean="0">
              <a:solidFill>
                <a:srgbClr val="1F497D">
                  <a:lumMod val="60000"/>
                  <a:lumOff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87623" y="3933056"/>
            <a:ext cx="720081" cy="7200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797152"/>
            <a:ext cx="2313256" cy="112530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3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rgbClr val="1F497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역참</a:t>
            </a:r>
            <a:endParaRPr lang="en-US" altLang="ko-KR" sz="3000" b="0" spc="-50" dirty="0" smtClean="0">
              <a:solidFill>
                <a:srgbClr val="1F497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81</a:t>
            </a:fld>
            <a:r>
              <a:rPr lang="en-US" altLang="ko-KR" sz="1000" spc="-20" dirty="0" smtClean="0">
                <a:solidFill>
                  <a:srgbClr val="4F81BD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rgbClr val="4F81BD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44310"/>
              </p:ext>
            </p:extLst>
          </p:nvPr>
        </p:nvGraphicFramePr>
        <p:xfrm>
          <a:off x="1041199" y="1969666"/>
          <a:ext cx="7563249" cy="3988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809"/>
                <a:gridCol w="3960440"/>
              </a:tblGrid>
              <a:tr h="796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1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ㅏ</a:t>
                      </a:r>
                      <a:r>
                        <a:rPr lang="ko-KR" sz="1400" b="1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터치</a:t>
                      </a:r>
                      <a:r>
                        <a:rPr lang="ko-KR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8873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신비한 상인의 잡화점버튼을 클릭한다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2413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sz="10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잡화점은 항상 열려있는 것이 아니고 일시적으로 운영된다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건축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부대훈련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야만인 처치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를 많이 할 때 잡화점이 자주 열린다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상인의 아이템을 보석으로 구매 가능하다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보석뿐만 아니라 나무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옥수수 등 자원으로도 구매 가능하다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해당 창에 마음에 드는 아이템이 없을 시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무료 </a:t>
                      </a: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새로고침을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통해 다른 아이템 리스트를 볼 수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있다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그 후에 </a:t>
                      </a: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새로고침을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원할 경우 보석을 대가로 </a:t>
                      </a:r>
                      <a:r>
                        <a:rPr lang="ko-KR" altLang="en-US" sz="1000" kern="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새로고침을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altLang="en-US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번 더 할 수</a:t>
                      </a: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있다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구매를 한 아이템은 품절로 표시된다</a:t>
                      </a:r>
                      <a:r>
                        <a:rPr lang="en-US" altLang="ko-KR" sz="10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9752" y="158028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신비한 상인의 잡화점</a:t>
            </a:r>
            <a:endParaRPr lang="en-US" altLang="ko-KR" spc="-50" dirty="0" smtClean="0">
              <a:solidFill>
                <a:srgbClr val="1F497D">
                  <a:lumMod val="60000"/>
                  <a:lumOff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26" y="2814108"/>
            <a:ext cx="1458161" cy="17281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875463" y="3822220"/>
            <a:ext cx="720081" cy="7200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5" y="4906664"/>
            <a:ext cx="2736306" cy="133109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87286" y="672661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4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0315" y="2044155"/>
            <a:ext cx="664252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내에 전투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방어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상점 요소 외 건물들이다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구성 중 위의 중요한 요소 외에도 게임진행과 흐름에 필요한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구성된다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AutoNum type="arabicPeriod" startAt="3"/>
            </a:pP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게임진행에 있어 레벨 업이 진행되고 원활한 게임진행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진행 시  추가요소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내 꾸밈요소 등에 필요한 건물이라 하겠다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건물 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82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90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건물 정보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83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971600" y="2053472"/>
          <a:ext cx="7344817" cy="403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94"/>
                <a:gridCol w="1295054"/>
                <a:gridCol w="936104"/>
                <a:gridCol w="864096"/>
                <a:gridCol w="1152128"/>
                <a:gridCol w="2160241"/>
              </a:tblGrid>
              <a:tr h="487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아이콘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필요 자원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 사항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 사항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창고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LEVEL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UP</a:t>
                      </a:r>
                    </a:p>
                    <a:p>
                      <a:pPr algn="ctr" latinLnBrk="1"/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조건이 달라짐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식량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목재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석재 필요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도시의 자원을 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보관하는 장소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가입 후 도시 생성시 기본 요소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 업에 따른 업그레이드 필요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장인의 집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없음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없음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건물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생성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레벨 업에 필요한 장인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상태 확인  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가입 후 도시 생성시 기본 요소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공지사항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없음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없음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게임 내 소식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업데이트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등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</a:t>
                      </a:r>
                      <a:endParaRPr lang="ko-KR" altLang="en-US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가입 후 도시 생성시 기본 요소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업데이트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이벤트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게임변경사항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정보 확인 가능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도로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건물과 건물 사이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연결해주는 장치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NPC 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이동통로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반드시 필요한 조건은 아니며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유저가 직접 위치 보정 가능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636912"/>
            <a:ext cx="684000" cy="684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520361"/>
            <a:ext cx="684000" cy="6840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4403810"/>
            <a:ext cx="684000" cy="684000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6" y="5276761"/>
            <a:ext cx="684000" cy="684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66" y="5401423"/>
            <a:ext cx="448697" cy="4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9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건물 정보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84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971600" y="2053472"/>
          <a:ext cx="7344817" cy="403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94"/>
                <a:gridCol w="1295054"/>
                <a:gridCol w="936104"/>
                <a:gridCol w="864096"/>
                <a:gridCol w="1152128"/>
                <a:gridCol w="2160241"/>
              </a:tblGrid>
              <a:tr h="487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아이콘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필요 자원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 사항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특이 사항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나무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목재 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소모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도시의 미관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도시의 미관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철거 시 건설 시 소비한 자원의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10%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보상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조각상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조각상 종류에 따라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다르게 소모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도시의 미관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가입 후 도시 생성시 기본 요소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철거 시 건설 시 소비한 자원의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10%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보상</a:t>
                      </a:r>
                      <a:endParaRPr lang="en-US" altLang="ko-KR" sz="1100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580" marR="68580" marT="34290" marB="34290" anchor="ctr"/>
                </a:tc>
              </a:tr>
              <a:tr h="8861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16" y="2618694"/>
            <a:ext cx="720000" cy="72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95816" y="3522579"/>
            <a:ext cx="720000" cy="72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761356"/>
            <a:ext cx="448697" cy="434675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48928" y="3645024"/>
            <a:ext cx="475000" cy="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800" b="0" spc="0" dirty="0" smtClean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건물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85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187624" y="3429000"/>
          <a:ext cx="6696744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2484276"/>
                <a:gridCol w="2484276"/>
              </a:tblGrid>
              <a:tr h="6926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애니메이션 상태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터치 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75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기본 애니메이션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</a:t>
                      </a:r>
                      <a:r>
                        <a:rPr lang="ko-KR" sz="10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공통</a:t>
                      </a:r>
                      <a:r>
                        <a:rPr 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UI</a:t>
                      </a:r>
                      <a:r>
                        <a:rPr lang="ko-KR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가 호출되어 아래쪽에 버튼 </a:t>
                      </a:r>
                      <a:r>
                        <a:rPr lang="ko-KR" altLang="en-US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두 개</a:t>
                      </a:r>
                      <a:r>
                        <a:rPr lang="ko-KR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와 </a:t>
                      </a:r>
                      <a:r>
                        <a:rPr lang="ko-KR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위쪽에 건물 명칭</a:t>
                      </a:r>
                      <a:r>
                        <a:rPr lang="en-US" sz="12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endParaRPr lang="en-US" sz="12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ko-KR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레벨이 표기된다</a:t>
                      </a:r>
                      <a:r>
                        <a:rPr lang="en-US" altLang="ko-KR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왼쪽버튼은 건물의 기본정보를 </a:t>
                      </a:r>
                      <a:endParaRPr lang="en-US" altLang="ko-KR" sz="12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    나타낸다</a:t>
                      </a:r>
                      <a:r>
                        <a:rPr lang="en-US" altLang="ko-KR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화살표 버튼은 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 grade</a:t>
                      </a: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를 </a:t>
                      </a:r>
                      <a:r>
                        <a:rPr lang="ko-KR" altLang="en-US" sz="1200" kern="100" baseline="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나타</a:t>
                      </a:r>
                      <a:endParaRPr lang="en-US" altLang="ko-KR" sz="12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낸다</a:t>
                      </a:r>
                      <a:r>
                        <a:rPr lang="en-US" altLang="ko-KR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0" indent="-1270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87" y="2050210"/>
            <a:ext cx="1080000" cy="1080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9332" y="2037600"/>
            <a:ext cx="1080000" cy="1080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7978" y="2026801"/>
            <a:ext cx="1080000" cy="108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86624" y="2026801"/>
            <a:ext cx="1080000" cy="108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320" y="432537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0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569810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</a:t>
            </a:r>
            <a:endParaRPr lang="en-US" altLang="ko-KR" sz="1600" b="0" spc="-50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86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187624" y="3429000"/>
          <a:ext cx="6696744" cy="2664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/>
                <a:gridCol w="3960440"/>
              </a:tblGrid>
              <a:tr h="638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애니메이션 상태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터치 시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0257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해당 </a:t>
                      </a:r>
                      <a:r>
                        <a:rPr 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건물 </a:t>
                      </a:r>
                      <a:r>
                        <a:rPr lang="ko-KR" sz="1400" kern="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기본 </a:t>
                      </a:r>
                      <a:r>
                        <a:rPr 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애니메이션</a:t>
                      </a:r>
                      <a:r>
                        <a:rPr lang="en-US" alt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재생</a:t>
                      </a:r>
                      <a:endParaRPr lang="en-US" altLang="ko-KR" sz="14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창고 </a:t>
                      </a:r>
                      <a:r>
                        <a:rPr lang="en-US" altLang="ko-KR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특이사항 없음</a:t>
                      </a:r>
                      <a:endParaRPr lang="en-US" altLang="ko-KR" sz="12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장인의 집 </a:t>
                      </a:r>
                      <a:r>
                        <a:rPr lang="en-US" altLang="ko-KR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특이사항 없음</a:t>
                      </a:r>
                      <a:endParaRPr lang="en-US" altLang="ko-KR" sz="12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공지사항 </a:t>
                      </a:r>
                      <a:r>
                        <a:rPr lang="en-US" altLang="ko-KR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12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특이사항 없음</a:t>
                      </a:r>
                      <a:endParaRPr lang="en-US" altLang="ko-KR" sz="12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도로 </a:t>
                      </a:r>
                      <a:r>
                        <a:rPr lang="en-US" altLang="ko-KR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12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특이사항 없음</a:t>
                      </a:r>
                      <a:endParaRPr lang="ko-KR" sz="12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해당 기타 건물은 밝기 변화를 통해 해당</a:t>
                      </a:r>
                      <a:r>
                        <a:rPr lang="ko-KR" altLang="en-US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건물이 </a:t>
                      </a:r>
                      <a:endParaRPr lang="en-US" altLang="ko-KR" sz="14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ko-KR" altLang="en-US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선택</a:t>
                      </a: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됐음을 알려준다</a:t>
                      </a:r>
                      <a:r>
                        <a:rPr lang="en-US" alt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오른쪽 버튼을 터치 하면 해당 건물의 상태 </a:t>
                      </a:r>
                      <a:r>
                        <a:rPr lang="en-US" altLang="ko-KR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장인 </a:t>
                      </a:r>
                      <a:endParaRPr lang="en-US" altLang="ko-KR" sz="1400" kern="1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ko-KR" altLang="en-US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상태</a:t>
                      </a:r>
                      <a:r>
                        <a:rPr lang="en-US" altLang="ko-KR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공지사항의 경우</a:t>
                      </a:r>
                      <a:r>
                        <a:rPr lang="en-US" altLang="ko-KR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공지내용 등을 나타낸다</a:t>
                      </a:r>
                      <a:r>
                        <a:rPr lang="en-US" altLang="ko-KR" sz="1400" kern="1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0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88233" y="154680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상태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87" y="2050210"/>
            <a:ext cx="1080000" cy="1080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9332" y="2037600"/>
            <a:ext cx="1080000" cy="108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7978" y="2026801"/>
            <a:ext cx="1080000" cy="10800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86624" y="202680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88" y="116632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87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20903"/>
              </p:ext>
            </p:extLst>
          </p:nvPr>
        </p:nvGraphicFramePr>
        <p:xfrm>
          <a:off x="1043608" y="4949648"/>
          <a:ext cx="6984776" cy="114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388"/>
                <a:gridCol w="3492388"/>
              </a:tblGrid>
              <a:tr h="274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 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업그레이드 버튼 터치 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695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창고 정보</a:t>
                      </a:r>
                      <a:r>
                        <a:rPr lang="en-US" altLang="ko-KR" sz="11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업그레이드</a:t>
                      </a:r>
                      <a:r>
                        <a:rPr lang="ko-KR" altLang="en-US" sz="11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활성화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레벨에서 다음 레벨로 업그레이드 진행 시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05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보호량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증가 수치 확인 가능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업그레이드시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 자원 표시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즉시업그레이드와 장인을 통한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업그레이드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버튼이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있으며 활성화 됨</a:t>
                      </a: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창고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9286" y="1429383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 업그레이드 버튼 터치 시</a:t>
            </a:r>
            <a:endParaRPr lang="en-US" altLang="ko-KR" sz="140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61743"/>
            <a:ext cx="2880000" cy="1800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84" y="2561743"/>
            <a:ext cx="2880000" cy="180000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4211640" y="3314382"/>
            <a:ext cx="720400" cy="402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88" y="116632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88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43608" y="4949648"/>
          <a:ext cx="6984776" cy="114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388"/>
                <a:gridCol w="3492388"/>
              </a:tblGrid>
              <a:tr h="274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장인 버튼 터치 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장인 버튼 터치 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695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알림 정보</a:t>
                      </a:r>
                      <a:r>
                        <a:rPr lang="en-US" altLang="ko-KR" sz="11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장인 </a:t>
                      </a:r>
                      <a:r>
                        <a:rPr lang="ko-KR" altLang="en-US" sz="11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활성화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 장인 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명의 상태 </a:t>
                      </a:r>
                      <a:r>
                        <a:rPr lang="ko-KR" altLang="en-US" sz="105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 가능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장인의 집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9286" y="1429383"/>
            <a:ext cx="2199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 공지사항 버튼 터치 시</a:t>
            </a:r>
            <a:endParaRPr lang="en-US" altLang="ko-KR" sz="140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211640" y="3314382"/>
            <a:ext cx="720400" cy="402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36" y="2546743"/>
            <a:ext cx="2880000" cy="1800000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68" y="2546743"/>
            <a:ext cx="288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88" y="116632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89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959749"/>
              </p:ext>
            </p:extLst>
          </p:nvPr>
        </p:nvGraphicFramePr>
        <p:xfrm>
          <a:off x="1043608" y="4949648"/>
          <a:ext cx="6984776" cy="114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388"/>
                <a:gridCol w="3492388"/>
              </a:tblGrid>
              <a:tr h="274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 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공지사항 버튼 터치 후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695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공지사항 정보</a:t>
                      </a:r>
                      <a:r>
                        <a:rPr lang="en-US" altLang="ko-KR" sz="11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lang="ko-KR" altLang="en-US" sz="11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활성화</a:t>
                      </a:r>
                      <a:endParaRPr lang="ko-KR" sz="11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진행된 업데이트 공지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이벤트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 변동 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소식 확인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다수의 공지사항이 있을 경우 좌측 탭이 활성화됨</a:t>
                      </a: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관련 소식 터치하면 자세한 내용 확인 가능</a:t>
                      </a:r>
                      <a:endParaRPr lang="ko-KR" sz="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9286" y="1429383"/>
            <a:ext cx="2199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 공지사항 버튼 터치 시</a:t>
            </a:r>
            <a:endParaRPr lang="en-US" altLang="ko-KR" sz="140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211640" y="3314382"/>
            <a:ext cx="720400" cy="402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36" y="2561743"/>
            <a:ext cx="2880000" cy="18000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184" y="2506982"/>
            <a:ext cx="288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71600" y="495722"/>
            <a:ext cx="5698104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800" b="0" spc="0" dirty="0">
                <a:solidFill>
                  <a:srgbClr val="346D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건물 별 세부 시스템</a:t>
            </a:r>
            <a:endParaRPr lang="en-US" altLang="ko-KR" sz="1800" b="0" spc="0" dirty="0">
              <a:solidFill>
                <a:srgbClr val="346D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r"/>
              <a:t>9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9612" y="4069171"/>
          <a:ext cx="6984776" cy="187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196"/>
                <a:gridCol w="5220580"/>
              </a:tblGrid>
              <a:tr h="2882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행동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4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5905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버튼 터치</a:t>
                      </a:r>
                      <a:endParaRPr lang="en-US" altLang="ko-KR" sz="1800" kern="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필요 자원이나 조건 만족 시 별도의 메시지 없이 바로 업그레이드 실시</a:t>
                      </a:r>
                      <a:endParaRPr lang="en-US" altLang="ko-KR" sz="1050" kern="120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업그레이드 창이 닫히며 업그레이드 실시 애니메이션 재생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건물에 연기가 피어 오르며 공사 중인 이미지로 대체</a:t>
                      </a:r>
                      <a:r>
                        <a:rPr lang="en-US" altLang="ko-KR" sz="1050" kern="120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건물 아래쪽에 업그레이드 진행도가 시간으로 표시됨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연맹에 가입된 상태라면 건물 위쪽에 손 모양 아이콘이 </a:t>
                      </a:r>
                      <a:r>
                        <a:rPr lang="ko-KR" altLang="en-US" sz="105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말풍선으로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띄어지고 터치 시 연맹 지원을 요청함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업그레이드가 완료되면 다시 기본 건물 이미지로 변경되고 별도의 과정 없이 </a:t>
                      </a:r>
                      <a:r>
                        <a:rPr lang="ko-KR" altLang="en-US" sz="105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레벨업이</a:t>
                      </a:r>
                      <a:r>
                        <a:rPr lang="ko-KR" altLang="en-US" sz="1050" kern="1200" baseline="0" dirty="0" smtClean="0">
                          <a:solidFill>
                            <a:schemeClr val="dk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된 상태로 변경</a:t>
                      </a:r>
                      <a:endParaRPr lang="en-US" altLang="ko-KR" sz="1050" kern="1200" baseline="0" dirty="0" smtClean="0">
                        <a:solidFill>
                          <a:schemeClr val="dk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600" y="1564891"/>
            <a:ext cx="381642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  <a:buFontTx/>
              <a:buChar char="-"/>
            </a:pP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 </a:t>
            </a: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0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8034" y="1533206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업그레이드 버튼 터치</a:t>
            </a:r>
            <a:endParaRPr lang="en-US" altLang="ko-KR" spc="-5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31640" y="1533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1640" y="33143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16" y="2284459"/>
            <a:ext cx="2327511" cy="146342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2" name="타원 31"/>
          <p:cNvSpPr/>
          <p:nvPr/>
        </p:nvSpPr>
        <p:spPr>
          <a:xfrm>
            <a:off x="2808917" y="3327271"/>
            <a:ext cx="640535" cy="24796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6"/>
            <a:endCxn id="30" idx="1"/>
          </p:cNvCxnSpPr>
          <p:nvPr/>
        </p:nvCxnSpPr>
        <p:spPr>
          <a:xfrm flipV="1">
            <a:off x="3449452" y="3007916"/>
            <a:ext cx="1011373" cy="443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25" y="2267946"/>
            <a:ext cx="2816950" cy="14799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7" name="타원 26"/>
          <p:cNvSpPr/>
          <p:nvPr/>
        </p:nvSpPr>
        <p:spPr>
          <a:xfrm>
            <a:off x="5729012" y="2885228"/>
            <a:ext cx="504056" cy="544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4810100"/>
            <a:ext cx="12001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908720"/>
            <a:ext cx="56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ko-KR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b="0" spc="-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포스트 </a:t>
            </a:r>
            <a:r>
              <a:rPr lang="ko-KR" altLang="en-US" sz="3000" b="0" spc="-5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모르템</a:t>
            </a:r>
            <a:endParaRPr lang="en-US" altLang="ko-KR" sz="3000" b="0" spc="-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54813"/>
              </p:ext>
            </p:extLst>
          </p:nvPr>
        </p:nvGraphicFramePr>
        <p:xfrm>
          <a:off x="1475656" y="1556793"/>
          <a:ext cx="6096000" cy="3449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00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잘 된 점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잘 되지 못한 점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083571"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빠른 역할 분담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교육 시간 외에도 플레이에 집중해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시스템을 파악함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다양하고 신속한 자료 수집 및 취합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 사람의</a:t>
                      </a:r>
                      <a:r>
                        <a:rPr lang="ko-KR" altLang="en-US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주장이 아닌</a:t>
                      </a:r>
                      <a:r>
                        <a:rPr lang="en-US" altLang="ko-KR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600" baseline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파티원</a:t>
                      </a:r>
                      <a:r>
                        <a:rPr lang="ko-KR" altLang="en-US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전체와의 토론을 통해 문서 작업 및 개선을 진행</a:t>
                      </a:r>
                      <a:r>
                        <a:rPr lang="en-US" altLang="ko-KR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상대적으로 중요도가 낮은 항목에 대한 정리에 상당한 시간을 할애함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파티원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전체의 의견 취합 및 합의점을 찾는 데에 생각보다 시간을 많이 소비함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 수집 양식을 통일하지 않아 정리에 시간을 일부 소요함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 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작성에 기존 계획보다 많은 시간이 소요됨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931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14"/>
            <a:ext cx="9144002" cy="6849172"/>
          </a:xfrm>
          <a:prstGeom prst="rect">
            <a:avLst/>
          </a:prstGeom>
          <a:gradFill>
            <a:gsLst>
              <a:gs pos="33004">
                <a:srgbClr val="D7E2F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TextBox 1"/>
          <p:cNvSpPr txBox="1"/>
          <p:nvPr/>
        </p:nvSpPr>
        <p:spPr>
          <a:xfrm>
            <a:off x="1835696" y="3284984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533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5333</Words>
  <Application>Microsoft Office PowerPoint</Application>
  <PresentationFormat>화면 슬라이드 쇼(4:3)</PresentationFormat>
  <Paragraphs>1270</Paragraphs>
  <Slides>91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8" baseType="lpstr">
      <vt:lpstr>Arial</vt:lpstr>
      <vt:lpstr>맑은 고딕</vt:lpstr>
      <vt:lpstr>나눔고딕</vt:lpstr>
      <vt:lpstr>나눔바른고딕</vt:lpstr>
      <vt:lpstr>나눔손글씨 펜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kim jaekwan</cp:lastModifiedBy>
  <cp:revision>46</cp:revision>
  <dcterms:created xsi:type="dcterms:W3CDTF">2011-09-02T09:01:33Z</dcterms:created>
  <dcterms:modified xsi:type="dcterms:W3CDTF">2020-01-13T00:51:25Z</dcterms:modified>
</cp:coreProperties>
</file>